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E_B33B918F.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2" r:id="rId2"/>
  </p:sldMasterIdLst>
  <p:notesMasterIdLst>
    <p:notesMasterId r:id="rId31"/>
  </p:notesMasterIdLst>
  <p:sldIdLst>
    <p:sldId id="290" r:id="rId3"/>
    <p:sldId id="256" r:id="rId4"/>
    <p:sldId id="257" r:id="rId5"/>
    <p:sldId id="258" r:id="rId6"/>
    <p:sldId id="288" r:id="rId7"/>
    <p:sldId id="287" r:id="rId8"/>
    <p:sldId id="264" r:id="rId9"/>
    <p:sldId id="265" r:id="rId10"/>
    <p:sldId id="269" r:id="rId11"/>
    <p:sldId id="272" r:id="rId12"/>
    <p:sldId id="268" r:id="rId13"/>
    <p:sldId id="289" r:id="rId14"/>
    <p:sldId id="266" r:id="rId15"/>
    <p:sldId id="270" r:id="rId16"/>
    <p:sldId id="273" r:id="rId17"/>
    <p:sldId id="274" r:id="rId18"/>
    <p:sldId id="275" r:id="rId19"/>
    <p:sldId id="280" r:id="rId20"/>
    <p:sldId id="281" r:id="rId21"/>
    <p:sldId id="276" r:id="rId22"/>
    <p:sldId id="277" r:id="rId23"/>
    <p:sldId id="283" r:id="rId24"/>
    <p:sldId id="284" r:id="rId25"/>
    <p:sldId id="285" r:id="rId26"/>
    <p:sldId id="286" r:id="rId27"/>
    <p:sldId id="278" r:id="rId28"/>
    <p:sldId id="279"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A07F46-4784-615B-C8BC-AE6761739961}" name="Gian Carlo Baldonado" initials="GCB" userId="S::gbaldonado@mail.sfsu.edu::56de0f34-638f-43d9-974a-3ee772da0be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D472C5-ABC0-6F44-9B79-3D0D1474C4C9}" v="256" dt="2022-10-28T00:44:54.085"/>
    <p1510:client id="{D4AC5F99-74D3-1B4A-9FCC-713C8704E0B7}" v="886" dt="2022-10-27T23:51:18.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4"/>
  </p:normalViewPr>
  <p:slideViewPr>
    <p:cSldViewPr snapToGrid="0">
      <p:cViewPr varScale="1">
        <p:scale>
          <a:sx n="1" d="2"/>
          <a:sy n="1" d="2"/>
        </p:scale>
        <p:origin x="192" y="184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omments/modernComment_10E_B33B918F.xml><?xml version="1.0" encoding="utf-8"?>
<p188:cmLst xmlns:a="http://schemas.openxmlformats.org/drawingml/2006/main" xmlns:r="http://schemas.openxmlformats.org/officeDocument/2006/relationships" xmlns:p188="http://schemas.microsoft.com/office/powerpoint/2018/8/main">
  <p188:cm id="{CF144A85-8DB6-8140-8F19-EE6C87486B7D}" authorId="{42A07F46-4784-615B-C8BC-AE6761739961}" created="2022-10-27T06:57:50.023">
    <pc:sldMkLst xmlns:pc="http://schemas.microsoft.com/office/powerpoint/2013/main/command">
      <pc:docMk/>
      <pc:sldMk cId="3007025551" sldId="270"/>
    </pc:sldMkLst>
    <p188:txBody>
      <a:bodyPr/>
      <a:lstStyle/>
      <a:p>
        <a:r>
          <a:rPr lang="en-US"/>
          <a:t>RESEARCH CNN, why 3 filters, and why one max pooling.,</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222D95-6490-E844-A813-2EC94E0CF37E}"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BDD4FEA5-7074-8948-A8C6-1ABD41D24477}">
      <dgm:prSet phldrT="[Text]" custT="1"/>
      <dgm:spPr>
        <a:solidFill>
          <a:prstClr val="white">
            <a:lumMod val="95000"/>
          </a:prstClr>
        </a:solidFill>
        <a:ln w="12700" cap="flat" cmpd="sng" algn="ctr">
          <a:noFill/>
          <a:prstDash val="solid"/>
          <a:miter lim="800000"/>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ea typeface="+mn-ea"/>
              <a:cs typeface="+mn-cs"/>
            </a:rPr>
            <a:t>Past</a:t>
          </a:r>
        </a:p>
      </dgm:t>
    </dgm:pt>
    <dgm:pt modelId="{86F51691-0921-2D4B-B9E3-5269C29D4659}" type="parTrans" cxnId="{D3D47176-786C-A747-9A85-51D4B2B04D7B}">
      <dgm:prSet/>
      <dgm:spPr/>
      <dgm:t>
        <a:bodyPr/>
        <a:lstStyle/>
        <a:p>
          <a:endParaRPr lang="en-US" sz="1600">
            <a:latin typeface="IBM Plex Sans" panose="020B0503050203000203" pitchFamily="34" charset="0"/>
          </a:endParaRPr>
        </a:p>
      </dgm:t>
    </dgm:pt>
    <dgm:pt modelId="{ED0E28AA-62FA-FB43-A502-CC1F241EC4F6}" type="sibTrans" cxnId="{D3D47176-786C-A747-9A85-51D4B2B04D7B}">
      <dgm:prSet/>
      <dgm:spPr/>
      <dgm:t>
        <a:bodyPr/>
        <a:lstStyle/>
        <a:p>
          <a:endParaRPr lang="en-US" sz="1600">
            <a:latin typeface="IBM Plex Sans" panose="020B0503050203000203" pitchFamily="34" charset="0"/>
          </a:endParaRPr>
        </a:p>
      </dgm:t>
    </dgm:pt>
    <dgm:pt modelId="{5137C85A-F47A-5244-BE22-60C43BF0FBCC}">
      <dgm:prSet phldrT="[Text]" custT="1"/>
      <dgm:spPr>
        <a:solidFill>
          <a:prstClr val="white">
            <a:lumMod val="95000"/>
          </a:prstClr>
        </a:solidFill>
        <a:ln w="12700" cap="flat" cmpd="sng" algn="ctr">
          <a:noFill/>
          <a:prstDash val="solid"/>
          <a:miter lim="800000"/>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ea typeface="+mn-ea"/>
              <a:cs typeface="+mn-cs"/>
            </a:rPr>
            <a:t>Present</a:t>
          </a:r>
        </a:p>
      </dgm:t>
    </dgm:pt>
    <dgm:pt modelId="{6EE53E20-5810-8B4F-8A0B-B0A21BDFFA22}" type="parTrans" cxnId="{672C69CA-E03B-3C44-A661-53977FC1CE29}">
      <dgm:prSet/>
      <dgm:spPr/>
      <dgm:t>
        <a:bodyPr/>
        <a:lstStyle/>
        <a:p>
          <a:endParaRPr lang="en-US" sz="1600">
            <a:latin typeface="IBM Plex Sans" panose="020B0503050203000203" pitchFamily="34" charset="0"/>
          </a:endParaRPr>
        </a:p>
      </dgm:t>
    </dgm:pt>
    <dgm:pt modelId="{8B234E04-52A1-754E-9284-4007B7F9E74A}" type="sibTrans" cxnId="{672C69CA-E03B-3C44-A661-53977FC1CE29}">
      <dgm:prSet/>
      <dgm:spPr/>
      <dgm:t>
        <a:bodyPr/>
        <a:lstStyle/>
        <a:p>
          <a:endParaRPr lang="en-US" sz="1600">
            <a:latin typeface="IBM Plex Sans" panose="020B0503050203000203" pitchFamily="34" charset="0"/>
          </a:endParaRPr>
        </a:p>
      </dgm:t>
    </dgm:pt>
    <dgm:pt modelId="{6E2C81BC-1C6A-B04C-8D57-5B413923AF2A}">
      <dgm:prSet phldrT="[Text]" custT="1"/>
      <dgm:spPr>
        <a:solidFill>
          <a:prstClr val="white">
            <a:lumMod val="95000"/>
          </a:prstClr>
        </a:solidFill>
        <a:ln w="12700" cap="flat" cmpd="sng" algn="ctr">
          <a:noFill/>
          <a:prstDash val="solid"/>
          <a:miter lim="800000"/>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ea typeface="+mn-ea"/>
              <a:cs typeface="+mn-cs"/>
            </a:rPr>
            <a:t>Future</a:t>
          </a:r>
        </a:p>
      </dgm:t>
    </dgm:pt>
    <dgm:pt modelId="{6359C97D-F00A-A14A-BDEC-D2D38CB64E90}" type="parTrans" cxnId="{7027E510-432B-244A-B0D4-86CC9516B1E7}">
      <dgm:prSet/>
      <dgm:spPr/>
      <dgm:t>
        <a:bodyPr/>
        <a:lstStyle/>
        <a:p>
          <a:endParaRPr lang="en-US" sz="1600">
            <a:latin typeface="IBM Plex Sans" panose="020B0503050203000203" pitchFamily="34" charset="0"/>
          </a:endParaRPr>
        </a:p>
      </dgm:t>
    </dgm:pt>
    <dgm:pt modelId="{9997B9F8-1A99-5841-BFA4-F19881973CA6}" type="sibTrans" cxnId="{7027E510-432B-244A-B0D4-86CC9516B1E7}">
      <dgm:prSet/>
      <dgm:spPr/>
      <dgm:t>
        <a:bodyPr/>
        <a:lstStyle/>
        <a:p>
          <a:endParaRPr lang="en-US" sz="1600">
            <a:latin typeface="IBM Plex Sans" panose="020B0503050203000203" pitchFamily="34" charset="0"/>
          </a:endParaRPr>
        </a:p>
      </dgm:t>
    </dgm:pt>
    <dgm:pt modelId="{C5EBFD32-3BD6-A545-A206-266E19AB4F7C}" type="pres">
      <dgm:prSet presAssocID="{0A222D95-6490-E844-A813-2EC94E0CF37E}" presName="diagram" presStyleCnt="0">
        <dgm:presLayoutVars>
          <dgm:dir/>
          <dgm:resizeHandles val="exact"/>
        </dgm:presLayoutVars>
      </dgm:prSet>
      <dgm:spPr/>
    </dgm:pt>
    <dgm:pt modelId="{9E294D6A-5B4B-3947-ACE0-C817E6FFAEFD}" type="pres">
      <dgm:prSet presAssocID="{BDD4FEA5-7074-8948-A8C6-1ABD41D24477}" presName="node" presStyleLbl="node1" presStyleIdx="0" presStyleCnt="3">
        <dgm:presLayoutVars>
          <dgm:bulletEnabled val="1"/>
        </dgm:presLayoutVars>
      </dgm:prSet>
      <dgm:spPr>
        <a:xfrm>
          <a:off x="300037" y="475"/>
          <a:ext cx="1000125" cy="600075"/>
        </a:xfrm>
        <a:prstGeom prst="rect">
          <a:avLst/>
        </a:prstGeom>
      </dgm:spPr>
    </dgm:pt>
    <dgm:pt modelId="{A9D79708-A3EA-0B4B-B098-7200850DB871}" type="pres">
      <dgm:prSet presAssocID="{ED0E28AA-62FA-FB43-A502-CC1F241EC4F6}" presName="sibTrans" presStyleCnt="0"/>
      <dgm:spPr/>
    </dgm:pt>
    <dgm:pt modelId="{EC78CB8A-2465-1446-9464-92D35E1C3A59}" type="pres">
      <dgm:prSet presAssocID="{5137C85A-F47A-5244-BE22-60C43BF0FBCC}" presName="node" presStyleLbl="node1" presStyleIdx="1" presStyleCnt="3">
        <dgm:presLayoutVars>
          <dgm:bulletEnabled val="1"/>
        </dgm:presLayoutVars>
      </dgm:prSet>
      <dgm:spPr>
        <a:xfrm>
          <a:off x="300037" y="700563"/>
          <a:ext cx="1000125" cy="600075"/>
        </a:xfrm>
        <a:prstGeom prst="rect">
          <a:avLst/>
        </a:prstGeom>
      </dgm:spPr>
    </dgm:pt>
    <dgm:pt modelId="{08A812DA-A992-FF46-8150-12EF7F4FE9E1}" type="pres">
      <dgm:prSet presAssocID="{8B234E04-52A1-754E-9284-4007B7F9E74A}" presName="sibTrans" presStyleCnt="0"/>
      <dgm:spPr/>
    </dgm:pt>
    <dgm:pt modelId="{2934B15A-3925-4141-A2ED-9DC70C6A8491}" type="pres">
      <dgm:prSet presAssocID="{6E2C81BC-1C6A-B04C-8D57-5B413923AF2A}" presName="node" presStyleLbl="node1" presStyleIdx="2" presStyleCnt="3">
        <dgm:presLayoutVars>
          <dgm:bulletEnabled val="1"/>
        </dgm:presLayoutVars>
      </dgm:prSet>
      <dgm:spPr>
        <a:xfrm>
          <a:off x="300037" y="1400651"/>
          <a:ext cx="1000125" cy="600075"/>
        </a:xfrm>
        <a:prstGeom prst="rect">
          <a:avLst/>
        </a:prstGeom>
      </dgm:spPr>
    </dgm:pt>
  </dgm:ptLst>
  <dgm:cxnLst>
    <dgm:cxn modelId="{7027E510-432B-244A-B0D4-86CC9516B1E7}" srcId="{0A222D95-6490-E844-A813-2EC94E0CF37E}" destId="{6E2C81BC-1C6A-B04C-8D57-5B413923AF2A}" srcOrd="2" destOrd="0" parTransId="{6359C97D-F00A-A14A-BDEC-D2D38CB64E90}" sibTransId="{9997B9F8-1A99-5841-BFA4-F19881973CA6}"/>
    <dgm:cxn modelId="{2B0E116B-F22F-0A48-BEC7-958A58F1E285}" type="presOf" srcId="{BDD4FEA5-7074-8948-A8C6-1ABD41D24477}" destId="{9E294D6A-5B4B-3947-ACE0-C817E6FFAEFD}" srcOrd="0" destOrd="0" presId="urn:microsoft.com/office/officeart/2005/8/layout/default"/>
    <dgm:cxn modelId="{D3D47176-786C-A747-9A85-51D4B2B04D7B}" srcId="{0A222D95-6490-E844-A813-2EC94E0CF37E}" destId="{BDD4FEA5-7074-8948-A8C6-1ABD41D24477}" srcOrd="0" destOrd="0" parTransId="{86F51691-0921-2D4B-B9E3-5269C29D4659}" sibTransId="{ED0E28AA-62FA-FB43-A502-CC1F241EC4F6}"/>
    <dgm:cxn modelId="{4AB37879-8C5E-DF4E-9A33-EA36F8D332B1}" type="presOf" srcId="{6E2C81BC-1C6A-B04C-8D57-5B413923AF2A}" destId="{2934B15A-3925-4141-A2ED-9DC70C6A8491}" srcOrd="0" destOrd="0" presId="urn:microsoft.com/office/officeart/2005/8/layout/default"/>
    <dgm:cxn modelId="{60C40ECA-C2C6-714E-B191-39020A87CB93}" type="presOf" srcId="{5137C85A-F47A-5244-BE22-60C43BF0FBCC}" destId="{EC78CB8A-2465-1446-9464-92D35E1C3A59}" srcOrd="0" destOrd="0" presId="urn:microsoft.com/office/officeart/2005/8/layout/default"/>
    <dgm:cxn modelId="{672C69CA-E03B-3C44-A661-53977FC1CE29}" srcId="{0A222D95-6490-E844-A813-2EC94E0CF37E}" destId="{5137C85A-F47A-5244-BE22-60C43BF0FBCC}" srcOrd="1" destOrd="0" parTransId="{6EE53E20-5810-8B4F-8A0B-B0A21BDFFA22}" sibTransId="{8B234E04-52A1-754E-9284-4007B7F9E74A}"/>
    <dgm:cxn modelId="{8AA0B8D7-DA76-364D-AD84-3CDAA97A2F71}" type="presOf" srcId="{0A222D95-6490-E844-A813-2EC94E0CF37E}" destId="{C5EBFD32-3BD6-A545-A206-266E19AB4F7C}" srcOrd="0" destOrd="0" presId="urn:microsoft.com/office/officeart/2005/8/layout/default"/>
    <dgm:cxn modelId="{EB5B2594-EC0F-E44F-A63A-EE4898022F32}" type="presParOf" srcId="{C5EBFD32-3BD6-A545-A206-266E19AB4F7C}" destId="{9E294D6A-5B4B-3947-ACE0-C817E6FFAEFD}" srcOrd="0" destOrd="0" presId="urn:microsoft.com/office/officeart/2005/8/layout/default"/>
    <dgm:cxn modelId="{03EFEB5E-4A86-974C-9892-216D711DC0FC}" type="presParOf" srcId="{C5EBFD32-3BD6-A545-A206-266E19AB4F7C}" destId="{A9D79708-A3EA-0B4B-B098-7200850DB871}" srcOrd="1" destOrd="0" presId="urn:microsoft.com/office/officeart/2005/8/layout/default"/>
    <dgm:cxn modelId="{4348F023-790C-514E-8DFB-75361D01A034}" type="presParOf" srcId="{C5EBFD32-3BD6-A545-A206-266E19AB4F7C}" destId="{EC78CB8A-2465-1446-9464-92D35E1C3A59}" srcOrd="2" destOrd="0" presId="urn:microsoft.com/office/officeart/2005/8/layout/default"/>
    <dgm:cxn modelId="{763EB412-E9CD-8941-AC24-677F4997D682}" type="presParOf" srcId="{C5EBFD32-3BD6-A545-A206-266E19AB4F7C}" destId="{08A812DA-A992-FF46-8150-12EF7F4FE9E1}" srcOrd="3" destOrd="0" presId="urn:microsoft.com/office/officeart/2005/8/layout/default"/>
    <dgm:cxn modelId="{D6B58ABF-07BD-5D4E-B118-DAAF138B6FBA}" type="presParOf" srcId="{C5EBFD32-3BD6-A545-A206-266E19AB4F7C}" destId="{2934B15A-3925-4141-A2ED-9DC70C6A8491}" srcOrd="4"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222D95-6490-E844-A813-2EC94E0CF37E}"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BDD4FEA5-7074-8948-A8C6-1ABD41D24477}">
      <dgm:prSet phldrT="[Text]" custT="1"/>
      <dgm:spPr>
        <a:solidFill>
          <a:schemeClr val="bg1">
            <a:lumMod val="95000"/>
          </a:schemeClr>
        </a:solidFill>
        <a:ln>
          <a:noFill/>
        </a:ln>
      </dgm:spPr>
      <dgm:t>
        <a:bodyPr/>
        <a:lstStyle/>
        <a:p>
          <a:r>
            <a:rPr lang="en-US" sz="1100" b="0">
              <a:solidFill>
                <a:srgbClr val="3366FF"/>
              </a:solidFill>
              <a:latin typeface="IBM Plex Sans" panose="020B0503050203000203" pitchFamily="34" charset="0"/>
            </a:rPr>
            <a:t>Past Positive</a:t>
          </a:r>
        </a:p>
      </dgm:t>
    </dgm:pt>
    <dgm:pt modelId="{86F51691-0921-2D4B-B9E3-5269C29D4659}" type="parTrans" cxnId="{D3D47176-786C-A747-9A85-51D4B2B04D7B}">
      <dgm:prSet/>
      <dgm:spPr/>
      <dgm:t>
        <a:bodyPr/>
        <a:lstStyle/>
        <a:p>
          <a:endParaRPr lang="en-US" sz="1100" b="0">
            <a:solidFill>
              <a:srgbClr val="3366FF"/>
            </a:solidFill>
            <a:latin typeface="IBM Plex Sans" panose="020B0503050203000203" pitchFamily="34" charset="0"/>
          </a:endParaRPr>
        </a:p>
      </dgm:t>
    </dgm:pt>
    <dgm:pt modelId="{ED0E28AA-62FA-FB43-A502-CC1F241EC4F6}" type="sibTrans" cxnId="{D3D47176-786C-A747-9A85-51D4B2B04D7B}">
      <dgm:prSet/>
      <dgm:spPr/>
      <dgm:t>
        <a:bodyPr/>
        <a:lstStyle/>
        <a:p>
          <a:endParaRPr lang="en-US" sz="1100" b="0">
            <a:solidFill>
              <a:srgbClr val="3366FF"/>
            </a:solidFill>
            <a:latin typeface="IBM Plex Sans" panose="020B0503050203000203" pitchFamily="34" charset="0"/>
          </a:endParaRPr>
        </a:p>
      </dgm:t>
    </dgm:pt>
    <dgm:pt modelId="{ECD125CD-1BA6-6148-8D8F-2B7FD5443340}">
      <dgm:prSet phldrT="[Text]" custT="1"/>
      <dgm:spPr>
        <a:solidFill>
          <a:schemeClr val="bg1">
            <a:lumMod val="95000"/>
          </a:schemeClr>
        </a:solidFill>
        <a:ln>
          <a:noFill/>
        </a:ln>
      </dgm:spPr>
      <dgm:t>
        <a:bodyPr/>
        <a:lstStyle/>
        <a:p>
          <a:r>
            <a:rPr lang="en-US" sz="1100" b="0">
              <a:solidFill>
                <a:srgbClr val="3366FF"/>
              </a:solidFill>
              <a:latin typeface="IBM Plex Sans" panose="020B0503050203000203" pitchFamily="34" charset="0"/>
            </a:rPr>
            <a:t>Past Neutral</a:t>
          </a:r>
        </a:p>
      </dgm:t>
    </dgm:pt>
    <dgm:pt modelId="{258E8BEC-72A5-B649-B0D1-3A4F8743F723}" type="parTrans" cxnId="{D2428BB4-9A91-AD47-B39C-A9AA82E96EAA}">
      <dgm:prSet/>
      <dgm:spPr/>
      <dgm:t>
        <a:bodyPr/>
        <a:lstStyle/>
        <a:p>
          <a:endParaRPr lang="en-US" sz="1100" b="0">
            <a:solidFill>
              <a:srgbClr val="3366FF"/>
            </a:solidFill>
          </a:endParaRPr>
        </a:p>
      </dgm:t>
    </dgm:pt>
    <dgm:pt modelId="{AC2036A6-AD66-D646-9786-3D510FA272BA}" type="sibTrans" cxnId="{D2428BB4-9A91-AD47-B39C-A9AA82E96EAA}">
      <dgm:prSet/>
      <dgm:spPr/>
      <dgm:t>
        <a:bodyPr/>
        <a:lstStyle/>
        <a:p>
          <a:endParaRPr lang="en-US" sz="1100" b="0">
            <a:solidFill>
              <a:srgbClr val="3366FF"/>
            </a:solidFill>
          </a:endParaRPr>
        </a:p>
      </dgm:t>
    </dgm:pt>
    <dgm:pt modelId="{CD831E29-D1CC-DB44-BAF9-D126B2B6CC37}">
      <dgm:prSet phldrT="[Text]" custT="1"/>
      <dgm:spPr>
        <a:solidFill>
          <a:schemeClr val="bg1">
            <a:lumMod val="95000"/>
          </a:schemeClr>
        </a:solidFill>
        <a:ln>
          <a:noFill/>
        </a:ln>
      </dgm:spPr>
      <dgm:t>
        <a:bodyPr/>
        <a:lstStyle/>
        <a:p>
          <a:r>
            <a:rPr lang="en-US" sz="1100" b="0">
              <a:solidFill>
                <a:srgbClr val="3366FF"/>
              </a:solidFill>
              <a:latin typeface="IBM Plex Sans" panose="020B0503050203000203" pitchFamily="34" charset="0"/>
            </a:rPr>
            <a:t>Past Negative</a:t>
          </a:r>
        </a:p>
      </dgm:t>
    </dgm:pt>
    <dgm:pt modelId="{A65EB75C-A737-8B42-80B7-7A384784088C}" type="parTrans" cxnId="{BCE49517-647A-1742-A131-08214001885E}">
      <dgm:prSet/>
      <dgm:spPr/>
      <dgm:t>
        <a:bodyPr/>
        <a:lstStyle/>
        <a:p>
          <a:endParaRPr lang="en-US" sz="1100" b="0">
            <a:solidFill>
              <a:srgbClr val="3366FF"/>
            </a:solidFill>
          </a:endParaRPr>
        </a:p>
      </dgm:t>
    </dgm:pt>
    <dgm:pt modelId="{912C712A-0281-4044-8C29-C01E8AD4B0CA}" type="sibTrans" cxnId="{BCE49517-647A-1742-A131-08214001885E}">
      <dgm:prSet/>
      <dgm:spPr/>
      <dgm:t>
        <a:bodyPr/>
        <a:lstStyle/>
        <a:p>
          <a:endParaRPr lang="en-US" sz="1100" b="0">
            <a:solidFill>
              <a:srgbClr val="3366FF"/>
            </a:solidFill>
          </a:endParaRPr>
        </a:p>
      </dgm:t>
    </dgm:pt>
    <dgm:pt modelId="{5D17000E-BCE3-154B-92E3-8A956CDAAB3A}">
      <dgm:prSet phldrT="[Text]" custT="1"/>
      <dgm:spPr>
        <a:solidFill>
          <a:schemeClr val="bg1">
            <a:lumMod val="95000"/>
          </a:schemeClr>
        </a:solidFill>
        <a:ln>
          <a:noFill/>
        </a:ln>
      </dgm:spPr>
      <dgm:t>
        <a:bodyPr/>
        <a:lstStyle/>
        <a:p>
          <a:r>
            <a:rPr lang="en-US" sz="1100" b="0">
              <a:solidFill>
                <a:srgbClr val="3366FF"/>
              </a:solidFill>
              <a:latin typeface="IBM Plex Sans" panose="020B0503050203000203" pitchFamily="34" charset="0"/>
            </a:rPr>
            <a:t>Present Positive</a:t>
          </a:r>
        </a:p>
      </dgm:t>
    </dgm:pt>
    <dgm:pt modelId="{976EB5E8-F645-3D4A-8489-25DE525D37C7}" type="parTrans" cxnId="{96DCCB9A-0EC6-F44F-BE96-E26C120AD8FE}">
      <dgm:prSet/>
      <dgm:spPr/>
      <dgm:t>
        <a:bodyPr/>
        <a:lstStyle/>
        <a:p>
          <a:endParaRPr lang="en-US" sz="1100" b="0">
            <a:solidFill>
              <a:srgbClr val="3366FF"/>
            </a:solidFill>
          </a:endParaRPr>
        </a:p>
      </dgm:t>
    </dgm:pt>
    <dgm:pt modelId="{49F575A7-0088-944B-9392-18363DDC4804}" type="sibTrans" cxnId="{96DCCB9A-0EC6-F44F-BE96-E26C120AD8FE}">
      <dgm:prSet/>
      <dgm:spPr/>
      <dgm:t>
        <a:bodyPr/>
        <a:lstStyle/>
        <a:p>
          <a:endParaRPr lang="en-US" sz="1100" b="0">
            <a:solidFill>
              <a:srgbClr val="3366FF"/>
            </a:solidFill>
          </a:endParaRPr>
        </a:p>
      </dgm:t>
    </dgm:pt>
    <dgm:pt modelId="{C246A099-1385-674D-895A-C5C422F22CFF}">
      <dgm:prSet phldrT="[Text]" custT="1"/>
      <dgm:spPr>
        <a:solidFill>
          <a:schemeClr val="bg1">
            <a:lumMod val="95000"/>
          </a:schemeClr>
        </a:solidFill>
        <a:ln>
          <a:noFill/>
        </a:ln>
      </dgm:spPr>
      <dgm:t>
        <a:bodyPr/>
        <a:lstStyle/>
        <a:p>
          <a:r>
            <a:rPr lang="en-US" sz="1100" b="0">
              <a:solidFill>
                <a:srgbClr val="3366FF"/>
              </a:solidFill>
              <a:latin typeface="IBM Plex Sans" panose="020B0503050203000203" pitchFamily="34" charset="0"/>
            </a:rPr>
            <a:t>Present Neutral</a:t>
          </a:r>
        </a:p>
      </dgm:t>
    </dgm:pt>
    <dgm:pt modelId="{45B21012-8539-C04B-9DFF-13D75079D405}" type="parTrans" cxnId="{964116E1-6488-3C45-BD54-C629C08EC0CB}">
      <dgm:prSet/>
      <dgm:spPr/>
      <dgm:t>
        <a:bodyPr/>
        <a:lstStyle/>
        <a:p>
          <a:endParaRPr lang="en-US" sz="1100" b="0">
            <a:solidFill>
              <a:srgbClr val="3366FF"/>
            </a:solidFill>
          </a:endParaRPr>
        </a:p>
      </dgm:t>
    </dgm:pt>
    <dgm:pt modelId="{A9BF02C1-FC30-2D44-BDD8-3159FAC9A68F}" type="sibTrans" cxnId="{964116E1-6488-3C45-BD54-C629C08EC0CB}">
      <dgm:prSet/>
      <dgm:spPr/>
      <dgm:t>
        <a:bodyPr/>
        <a:lstStyle/>
        <a:p>
          <a:endParaRPr lang="en-US" sz="1100" b="0">
            <a:solidFill>
              <a:srgbClr val="3366FF"/>
            </a:solidFill>
          </a:endParaRPr>
        </a:p>
      </dgm:t>
    </dgm:pt>
    <dgm:pt modelId="{83999146-5292-7348-AA28-1C93ECA15FCA}">
      <dgm:prSet phldrT="[Text]" custT="1"/>
      <dgm:spPr>
        <a:solidFill>
          <a:schemeClr val="bg1">
            <a:lumMod val="95000"/>
          </a:schemeClr>
        </a:solidFill>
        <a:ln>
          <a:noFill/>
        </a:ln>
      </dgm:spPr>
      <dgm:t>
        <a:bodyPr/>
        <a:lstStyle/>
        <a:p>
          <a:r>
            <a:rPr lang="en-US" sz="1100" b="0">
              <a:solidFill>
                <a:srgbClr val="3366FF"/>
              </a:solidFill>
              <a:latin typeface="IBM Plex Sans" panose="020B0503050203000203" pitchFamily="34" charset="0"/>
            </a:rPr>
            <a:t>Present Negative</a:t>
          </a:r>
        </a:p>
      </dgm:t>
    </dgm:pt>
    <dgm:pt modelId="{3AA49C55-EBBA-044A-B0D6-40456CE7D115}" type="parTrans" cxnId="{7748E68F-F6B2-C246-A5FF-479CA8C849EE}">
      <dgm:prSet/>
      <dgm:spPr/>
      <dgm:t>
        <a:bodyPr/>
        <a:lstStyle/>
        <a:p>
          <a:endParaRPr lang="en-US" sz="1100" b="0">
            <a:solidFill>
              <a:srgbClr val="3366FF"/>
            </a:solidFill>
          </a:endParaRPr>
        </a:p>
      </dgm:t>
    </dgm:pt>
    <dgm:pt modelId="{206FBA2B-2790-4242-83E8-ED4F3DBE1904}" type="sibTrans" cxnId="{7748E68F-F6B2-C246-A5FF-479CA8C849EE}">
      <dgm:prSet/>
      <dgm:spPr/>
      <dgm:t>
        <a:bodyPr/>
        <a:lstStyle/>
        <a:p>
          <a:endParaRPr lang="en-US" sz="1100" b="0">
            <a:solidFill>
              <a:srgbClr val="3366FF"/>
            </a:solidFill>
          </a:endParaRPr>
        </a:p>
      </dgm:t>
    </dgm:pt>
    <dgm:pt modelId="{F74205A0-DE0B-9240-B07D-3FBA16F1EDB6}">
      <dgm:prSet phldrT="[Text]" custT="1"/>
      <dgm:spPr>
        <a:solidFill>
          <a:schemeClr val="bg1">
            <a:lumMod val="95000"/>
          </a:schemeClr>
        </a:solidFill>
        <a:ln>
          <a:noFill/>
        </a:ln>
      </dgm:spPr>
      <dgm:t>
        <a:bodyPr/>
        <a:lstStyle/>
        <a:p>
          <a:r>
            <a:rPr lang="en-US" sz="1100" b="0">
              <a:solidFill>
                <a:srgbClr val="3366FF"/>
              </a:solidFill>
              <a:latin typeface="IBM Plex Sans" panose="020B0503050203000203" pitchFamily="34" charset="0"/>
            </a:rPr>
            <a:t>Future Positive</a:t>
          </a:r>
        </a:p>
      </dgm:t>
    </dgm:pt>
    <dgm:pt modelId="{D2752424-7097-F84E-AD1D-935A91817627}" type="parTrans" cxnId="{09524524-F324-2B49-B72F-C1CBCFF2EAC0}">
      <dgm:prSet/>
      <dgm:spPr/>
      <dgm:t>
        <a:bodyPr/>
        <a:lstStyle/>
        <a:p>
          <a:endParaRPr lang="en-US" sz="1100" b="0">
            <a:solidFill>
              <a:srgbClr val="3366FF"/>
            </a:solidFill>
          </a:endParaRPr>
        </a:p>
      </dgm:t>
    </dgm:pt>
    <dgm:pt modelId="{0F5E4C0E-DBA7-F645-85B3-237A7EFC263F}" type="sibTrans" cxnId="{09524524-F324-2B49-B72F-C1CBCFF2EAC0}">
      <dgm:prSet/>
      <dgm:spPr/>
      <dgm:t>
        <a:bodyPr/>
        <a:lstStyle/>
        <a:p>
          <a:endParaRPr lang="en-US" sz="1100" b="0">
            <a:solidFill>
              <a:srgbClr val="3366FF"/>
            </a:solidFill>
          </a:endParaRPr>
        </a:p>
      </dgm:t>
    </dgm:pt>
    <dgm:pt modelId="{52A36265-2917-7A40-9F55-99AD5E4FAB30}">
      <dgm:prSet phldrT="[Text]" custT="1"/>
      <dgm:spPr>
        <a:solidFill>
          <a:schemeClr val="bg1">
            <a:lumMod val="95000"/>
          </a:schemeClr>
        </a:solidFill>
        <a:ln>
          <a:noFill/>
        </a:ln>
      </dgm:spPr>
      <dgm:t>
        <a:bodyPr/>
        <a:lstStyle/>
        <a:p>
          <a:r>
            <a:rPr lang="en-US" sz="1100" b="0">
              <a:solidFill>
                <a:srgbClr val="3366FF"/>
              </a:solidFill>
              <a:latin typeface="IBM Plex Sans" panose="020B0503050203000203" pitchFamily="34" charset="0"/>
            </a:rPr>
            <a:t>Future Neutral</a:t>
          </a:r>
        </a:p>
      </dgm:t>
    </dgm:pt>
    <dgm:pt modelId="{BFB820B7-242F-114D-A967-C36BBB0408B6}" type="parTrans" cxnId="{C615D29B-79AF-1C49-9219-5F8E7C64C762}">
      <dgm:prSet/>
      <dgm:spPr/>
      <dgm:t>
        <a:bodyPr/>
        <a:lstStyle/>
        <a:p>
          <a:endParaRPr lang="en-US" sz="1100" b="0">
            <a:solidFill>
              <a:srgbClr val="3366FF"/>
            </a:solidFill>
          </a:endParaRPr>
        </a:p>
      </dgm:t>
    </dgm:pt>
    <dgm:pt modelId="{DD588024-342E-AD4C-881A-45F4A2C19273}" type="sibTrans" cxnId="{C615D29B-79AF-1C49-9219-5F8E7C64C762}">
      <dgm:prSet/>
      <dgm:spPr/>
      <dgm:t>
        <a:bodyPr/>
        <a:lstStyle/>
        <a:p>
          <a:endParaRPr lang="en-US" sz="1100" b="0">
            <a:solidFill>
              <a:srgbClr val="3366FF"/>
            </a:solidFill>
          </a:endParaRPr>
        </a:p>
      </dgm:t>
    </dgm:pt>
    <dgm:pt modelId="{BD53BA49-AD43-3F45-9AB5-8DD998F16B44}">
      <dgm:prSet phldrT="[Text]" custT="1"/>
      <dgm:spPr>
        <a:solidFill>
          <a:schemeClr val="bg1">
            <a:lumMod val="95000"/>
          </a:schemeClr>
        </a:solidFill>
        <a:ln>
          <a:noFill/>
        </a:ln>
      </dgm:spPr>
      <dgm:t>
        <a:bodyPr/>
        <a:lstStyle/>
        <a:p>
          <a:r>
            <a:rPr lang="en-US" sz="1100" b="0">
              <a:solidFill>
                <a:srgbClr val="3366FF"/>
              </a:solidFill>
              <a:latin typeface="IBM Plex Sans" panose="020B0503050203000203" pitchFamily="34" charset="0"/>
            </a:rPr>
            <a:t>Future Negative</a:t>
          </a:r>
        </a:p>
      </dgm:t>
    </dgm:pt>
    <dgm:pt modelId="{7DA45649-6784-EB45-8DF1-CCBE416C7C7C}" type="parTrans" cxnId="{34E244C5-482F-7C4A-A93F-D4E68C4E59D7}">
      <dgm:prSet/>
      <dgm:spPr/>
      <dgm:t>
        <a:bodyPr/>
        <a:lstStyle/>
        <a:p>
          <a:endParaRPr lang="en-US" sz="1100" b="0">
            <a:solidFill>
              <a:srgbClr val="3366FF"/>
            </a:solidFill>
          </a:endParaRPr>
        </a:p>
      </dgm:t>
    </dgm:pt>
    <dgm:pt modelId="{BB01F7DD-FC02-D441-A627-446DE1C0BB4F}" type="sibTrans" cxnId="{34E244C5-482F-7C4A-A93F-D4E68C4E59D7}">
      <dgm:prSet/>
      <dgm:spPr/>
      <dgm:t>
        <a:bodyPr/>
        <a:lstStyle/>
        <a:p>
          <a:endParaRPr lang="en-US" sz="1100" b="0">
            <a:solidFill>
              <a:srgbClr val="3366FF"/>
            </a:solidFill>
          </a:endParaRPr>
        </a:p>
      </dgm:t>
    </dgm:pt>
    <dgm:pt modelId="{C5EBFD32-3BD6-A545-A206-266E19AB4F7C}" type="pres">
      <dgm:prSet presAssocID="{0A222D95-6490-E844-A813-2EC94E0CF37E}" presName="diagram" presStyleCnt="0">
        <dgm:presLayoutVars>
          <dgm:dir/>
          <dgm:resizeHandles val="exact"/>
        </dgm:presLayoutVars>
      </dgm:prSet>
      <dgm:spPr/>
    </dgm:pt>
    <dgm:pt modelId="{9E294D6A-5B4B-3947-ACE0-C817E6FFAEFD}" type="pres">
      <dgm:prSet presAssocID="{BDD4FEA5-7074-8948-A8C6-1ABD41D24477}" presName="node" presStyleLbl="node1" presStyleIdx="0" presStyleCnt="9">
        <dgm:presLayoutVars>
          <dgm:bulletEnabled val="1"/>
        </dgm:presLayoutVars>
      </dgm:prSet>
      <dgm:spPr/>
    </dgm:pt>
    <dgm:pt modelId="{A9D79708-A3EA-0B4B-B098-7200850DB871}" type="pres">
      <dgm:prSet presAssocID="{ED0E28AA-62FA-FB43-A502-CC1F241EC4F6}" presName="sibTrans" presStyleCnt="0"/>
      <dgm:spPr/>
    </dgm:pt>
    <dgm:pt modelId="{D6EEF4CC-EF9C-DE41-8D70-74D1FFC6683A}" type="pres">
      <dgm:prSet presAssocID="{ECD125CD-1BA6-6148-8D8F-2B7FD5443340}" presName="node" presStyleLbl="node1" presStyleIdx="1" presStyleCnt="9">
        <dgm:presLayoutVars>
          <dgm:bulletEnabled val="1"/>
        </dgm:presLayoutVars>
      </dgm:prSet>
      <dgm:spPr/>
    </dgm:pt>
    <dgm:pt modelId="{AF106A90-0339-1D49-8D11-5EB72BE6293D}" type="pres">
      <dgm:prSet presAssocID="{AC2036A6-AD66-D646-9786-3D510FA272BA}" presName="sibTrans" presStyleCnt="0"/>
      <dgm:spPr/>
    </dgm:pt>
    <dgm:pt modelId="{F24AAE36-4CE6-274E-9909-91FAF22B277F}" type="pres">
      <dgm:prSet presAssocID="{CD831E29-D1CC-DB44-BAF9-D126B2B6CC37}" presName="node" presStyleLbl="node1" presStyleIdx="2" presStyleCnt="9">
        <dgm:presLayoutVars>
          <dgm:bulletEnabled val="1"/>
        </dgm:presLayoutVars>
      </dgm:prSet>
      <dgm:spPr/>
    </dgm:pt>
    <dgm:pt modelId="{E9BE2529-256B-FF4C-9389-0BFE846FE959}" type="pres">
      <dgm:prSet presAssocID="{912C712A-0281-4044-8C29-C01E8AD4B0CA}" presName="sibTrans" presStyleCnt="0"/>
      <dgm:spPr/>
    </dgm:pt>
    <dgm:pt modelId="{2A471DF6-F9BC-2041-87B2-90F9D7A65176}" type="pres">
      <dgm:prSet presAssocID="{5D17000E-BCE3-154B-92E3-8A956CDAAB3A}" presName="node" presStyleLbl="node1" presStyleIdx="3" presStyleCnt="9">
        <dgm:presLayoutVars>
          <dgm:bulletEnabled val="1"/>
        </dgm:presLayoutVars>
      </dgm:prSet>
      <dgm:spPr/>
    </dgm:pt>
    <dgm:pt modelId="{1B917B7A-35D5-B54E-8F7C-87A1FEBF1E4C}" type="pres">
      <dgm:prSet presAssocID="{49F575A7-0088-944B-9392-18363DDC4804}" presName="sibTrans" presStyleCnt="0"/>
      <dgm:spPr/>
    </dgm:pt>
    <dgm:pt modelId="{B91481F4-89D6-8D44-91FE-28F6870E8B78}" type="pres">
      <dgm:prSet presAssocID="{C246A099-1385-674D-895A-C5C422F22CFF}" presName="node" presStyleLbl="node1" presStyleIdx="4" presStyleCnt="9">
        <dgm:presLayoutVars>
          <dgm:bulletEnabled val="1"/>
        </dgm:presLayoutVars>
      </dgm:prSet>
      <dgm:spPr/>
    </dgm:pt>
    <dgm:pt modelId="{DBB88134-34EF-7340-B7BA-D4DDC386A35C}" type="pres">
      <dgm:prSet presAssocID="{A9BF02C1-FC30-2D44-BDD8-3159FAC9A68F}" presName="sibTrans" presStyleCnt="0"/>
      <dgm:spPr/>
    </dgm:pt>
    <dgm:pt modelId="{0170E2F5-20E4-1747-A0C9-653DC3588FB2}" type="pres">
      <dgm:prSet presAssocID="{83999146-5292-7348-AA28-1C93ECA15FCA}" presName="node" presStyleLbl="node1" presStyleIdx="5" presStyleCnt="9">
        <dgm:presLayoutVars>
          <dgm:bulletEnabled val="1"/>
        </dgm:presLayoutVars>
      </dgm:prSet>
      <dgm:spPr/>
    </dgm:pt>
    <dgm:pt modelId="{2BEA9568-945C-9F40-A26F-54519788DA25}" type="pres">
      <dgm:prSet presAssocID="{206FBA2B-2790-4242-83E8-ED4F3DBE1904}" presName="sibTrans" presStyleCnt="0"/>
      <dgm:spPr/>
    </dgm:pt>
    <dgm:pt modelId="{8AD6E405-F329-594E-9ED8-27432E177B50}" type="pres">
      <dgm:prSet presAssocID="{F74205A0-DE0B-9240-B07D-3FBA16F1EDB6}" presName="node" presStyleLbl="node1" presStyleIdx="6" presStyleCnt="9">
        <dgm:presLayoutVars>
          <dgm:bulletEnabled val="1"/>
        </dgm:presLayoutVars>
      </dgm:prSet>
      <dgm:spPr/>
    </dgm:pt>
    <dgm:pt modelId="{3429057B-0CDF-5D49-A892-B83E62B08664}" type="pres">
      <dgm:prSet presAssocID="{0F5E4C0E-DBA7-F645-85B3-237A7EFC263F}" presName="sibTrans" presStyleCnt="0"/>
      <dgm:spPr/>
    </dgm:pt>
    <dgm:pt modelId="{1E24EC2E-F2BF-514F-B56A-545F74046E12}" type="pres">
      <dgm:prSet presAssocID="{52A36265-2917-7A40-9F55-99AD5E4FAB30}" presName="node" presStyleLbl="node1" presStyleIdx="7" presStyleCnt="9">
        <dgm:presLayoutVars>
          <dgm:bulletEnabled val="1"/>
        </dgm:presLayoutVars>
      </dgm:prSet>
      <dgm:spPr/>
    </dgm:pt>
    <dgm:pt modelId="{AA11276D-49AD-7F44-8E6F-C5E60771D789}" type="pres">
      <dgm:prSet presAssocID="{DD588024-342E-AD4C-881A-45F4A2C19273}" presName="sibTrans" presStyleCnt="0"/>
      <dgm:spPr/>
    </dgm:pt>
    <dgm:pt modelId="{D7E1EB82-6812-634D-853D-5BE582133B4F}" type="pres">
      <dgm:prSet presAssocID="{BD53BA49-AD43-3F45-9AB5-8DD998F16B44}" presName="node" presStyleLbl="node1" presStyleIdx="8" presStyleCnt="9">
        <dgm:presLayoutVars>
          <dgm:bulletEnabled val="1"/>
        </dgm:presLayoutVars>
      </dgm:prSet>
      <dgm:spPr/>
    </dgm:pt>
  </dgm:ptLst>
  <dgm:cxnLst>
    <dgm:cxn modelId="{5682F40D-11C8-C44D-A4D4-8AC36A04DCA6}" type="presOf" srcId="{BD53BA49-AD43-3F45-9AB5-8DD998F16B44}" destId="{D7E1EB82-6812-634D-853D-5BE582133B4F}" srcOrd="0" destOrd="0" presId="urn:microsoft.com/office/officeart/2005/8/layout/default"/>
    <dgm:cxn modelId="{BCE49517-647A-1742-A131-08214001885E}" srcId="{0A222D95-6490-E844-A813-2EC94E0CF37E}" destId="{CD831E29-D1CC-DB44-BAF9-D126B2B6CC37}" srcOrd="2" destOrd="0" parTransId="{A65EB75C-A737-8B42-80B7-7A384784088C}" sibTransId="{912C712A-0281-4044-8C29-C01E8AD4B0CA}"/>
    <dgm:cxn modelId="{09524524-F324-2B49-B72F-C1CBCFF2EAC0}" srcId="{0A222D95-6490-E844-A813-2EC94E0CF37E}" destId="{F74205A0-DE0B-9240-B07D-3FBA16F1EDB6}" srcOrd="6" destOrd="0" parTransId="{D2752424-7097-F84E-AD1D-935A91817627}" sibTransId="{0F5E4C0E-DBA7-F645-85B3-237A7EFC263F}"/>
    <dgm:cxn modelId="{BCC8B052-1C26-414C-A622-D694BA6C5113}" type="presOf" srcId="{C246A099-1385-674D-895A-C5C422F22CFF}" destId="{B91481F4-89D6-8D44-91FE-28F6870E8B78}" srcOrd="0" destOrd="0" presId="urn:microsoft.com/office/officeart/2005/8/layout/default"/>
    <dgm:cxn modelId="{7238BF59-054A-3A42-9154-1B23DEBF09C0}" type="presOf" srcId="{5D17000E-BCE3-154B-92E3-8A956CDAAB3A}" destId="{2A471DF6-F9BC-2041-87B2-90F9D7A65176}" srcOrd="0" destOrd="0" presId="urn:microsoft.com/office/officeart/2005/8/layout/default"/>
    <dgm:cxn modelId="{2B0E116B-F22F-0A48-BEC7-958A58F1E285}" type="presOf" srcId="{BDD4FEA5-7074-8948-A8C6-1ABD41D24477}" destId="{9E294D6A-5B4B-3947-ACE0-C817E6FFAEFD}" srcOrd="0" destOrd="0" presId="urn:microsoft.com/office/officeart/2005/8/layout/default"/>
    <dgm:cxn modelId="{D3D47176-786C-A747-9A85-51D4B2B04D7B}" srcId="{0A222D95-6490-E844-A813-2EC94E0CF37E}" destId="{BDD4FEA5-7074-8948-A8C6-1ABD41D24477}" srcOrd="0" destOrd="0" parTransId="{86F51691-0921-2D4B-B9E3-5269C29D4659}" sibTransId="{ED0E28AA-62FA-FB43-A502-CC1F241EC4F6}"/>
    <dgm:cxn modelId="{FE085488-813A-414D-8BD3-19B595E06A76}" type="presOf" srcId="{CD831E29-D1CC-DB44-BAF9-D126B2B6CC37}" destId="{F24AAE36-4CE6-274E-9909-91FAF22B277F}" srcOrd="0" destOrd="0" presId="urn:microsoft.com/office/officeart/2005/8/layout/default"/>
    <dgm:cxn modelId="{C75CC989-104B-2643-909B-B2220F2A9379}" type="presOf" srcId="{83999146-5292-7348-AA28-1C93ECA15FCA}" destId="{0170E2F5-20E4-1747-A0C9-653DC3588FB2}" srcOrd="0" destOrd="0" presId="urn:microsoft.com/office/officeart/2005/8/layout/default"/>
    <dgm:cxn modelId="{7748E68F-F6B2-C246-A5FF-479CA8C849EE}" srcId="{0A222D95-6490-E844-A813-2EC94E0CF37E}" destId="{83999146-5292-7348-AA28-1C93ECA15FCA}" srcOrd="5" destOrd="0" parTransId="{3AA49C55-EBBA-044A-B0D6-40456CE7D115}" sibTransId="{206FBA2B-2790-4242-83E8-ED4F3DBE1904}"/>
    <dgm:cxn modelId="{96DCCB9A-0EC6-F44F-BE96-E26C120AD8FE}" srcId="{0A222D95-6490-E844-A813-2EC94E0CF37E}" destId="{5D17000E-BCE3-154B-92E3-8A956CDAAB3A}" srcOrd="3" destOrd="0" parTransId="{976EB5E8-F645-3D4A-8489-25DE525D37C7}" sibTransId="{49F575A7-0088-944B-9392-18363DDC4804}"/>
    <dgm:cxn modelId="{C615D29B-79AF-1C49-9219-5F8E7C64C762}" srcId="{0A222D95-6490-E844-A813-2EC94E0CF37E}" destId="{52A36265-2917-7A40-9F55-99AD5E4FAB30}" srcOrd="7" destOrd="0" parTransId="{BFB820B7-242F-114D-A967-C36BBB0408B6}" sibTransId="{DD588024-342E-AD4C-881A-45F4A2C19273}"/>
    <dgm:cxn modelId="{8420C7A3-F219-F146-BB10-31E24A55693C}" type="presOf" srcId="{F74205A0-DE0B-9240-B07D-3FBA16F1EDB6}" destId="{8AD6E405-F329-594E-9ED8-27432E177B50}" srcOrd="0" destOrd="0" presId="urn:microsoft.com/office/officeart/2005/8/layout/default"/>
    <dgm:cxn modelId="{D2428BB4-9A91-AD47-B39C-A9AA82E96EAA}" srcId="{0A222D95-6490-E844-A813-2EC94E0CF37E}" destId="{ECD125CD-1BA6-6148-8D8F-2B7FD5443340}" srcOrd="1" destOrd="0" parTransId="{258E8BEC-72A5-B649-B0D1-3A4F8743F723}" sibTransId="{AC2036A6-AD66-D646-9786-3D510FA272BA}"/>
    <dgm:cxn modelId="{34E244C5-482F-7C4A-A93F-D4E68C4E59D7}" srcId="{0A222D95-6490-E844-A813-2EC94E0CF37E}" destId="{BD53BA49-AD43-3F45-9AB5-8DD998F16B44}" srcOrd="8" destOrd="0" parTransId="{7DA45649-6784-EB45-8DF1-CCBE416C7C7C}" sibTransId="{BB01F7DD-FC02-D441-A627-446DE1C0BB4F}"/>
    <dgm:cxn modelId="{8AA0B8D7-DA76-364D-AD84-3CDAA97A2F71}" type="presOf" srcId="{0A222D95-6490-E844-A813-2EC94E0CF37E}" destId="{C5EBFD32-3BD6-A545-A206-266E19AB4F7C}" srcOrd="0" destOrd="0" presId="urn:microsoft.com/office/officeart/2005/8/layout/default"/>
    <dgm:cxn modelId="{964116E1-6488-3C45-BD54-C629C08EC0CB}" srcId="{0A222D95-6490-E844-A813-2EC94E0CF37E}" destId="{C246A099-1385-674D-895A-C5C422F22CFF}" srcOrd="4" destOrd="0" parTransId="{45B21012-8539-C04B-9DFF-13D75079D405}" sibTransId="{A9BF02C1-FC30-2D44-BDD8-3159FAC9A68F}"/>
    <dgm:cxn modelId="{5894B0F4-01AE-A24F-9315-08A7D789A890}" type="presOf" srcId="{52A36265-2917-7A40-9F55-99AD5E4FAB30}" destId="{1E24EC2E-F2BF-514F-B56A-545F74046E12}" srcOrd="0" destOrd="0" presId="urn:microsoft.com/office/officeart/2005/8/layout/default"/>
    <dgm:cxn modelId="{BFFCB0F5-7B6A-D642-A7CE-3ECE6FD6149A}" type="presOf" srcId="{ECD125CD-1BA6-6148-8D8F-2B7FD5443340}" destId="{D6EEF4CC-EF9C-DE41-8D70-74D1FFC6683A}" srcOrd="0" destOrd="0" presId="urn:microsoft.com/office/officeart/2005/8/layout/default"/>
    <dgm:cxn modelId="{EB5B2594-EC0F-E44F-A63A-EE4898022F32}" type="presParOf" srcId="{C5EBFD32-3BD6-A545-A206-266E19AB4F7C}" destId="{9E294D6A-5B4B-3947-ACE0-C817E6FFAEFD}" srcOrd="0" destOrd="0" presId="urn:microsoft.com/office/officeart/2005/8/layout/default"/>
    <dgm:cxn modelId="{03EFEB5E-4A86-974C-9892-216D711DC0FC}" type="presParOf" srcId="{C5EBFD32-3BD6-A545-A206-266E19AB4F7C}" destId="{A9D79708-A3EA-0B4B-B098-7200850DB871}" srcOrd="1" destOrd="0" presId="urn:microsoft.com/office/officeart/2005/8/layout/default"/>
    <dgm:cxn modelId="{C541E400-E612-0B4F-96F5-BD81D3B38EBB}" type="presParOf" srcId="{C5EBFD32-3BD6-A545-A206-266E19AB4F7C}" destId="{D6EEF4CC-EF9C-DE41-8D70-74D1FFC6683A}" srcOrd="2" destOrd="0" presId="urn:microsoft.com/office/officeart/2005/8/layout/default"/>
    <dgm:cxn modelId="{9641A539-72B6-7F4B-84B2-0AECAA22EA0B}" type="presParOf" srcId="{C5EBFD32-3BD6-A545-A206-266E19AB4F7C}" destId="{AF106A90-0339-1D49-8D11-5EB72BE6293D}" srcOrd="3" destOrd="0" presId="urn:microsoft.com/office/officeart/2005/8/layout/default"/>
    <dgm:cxn modelId="{EC6CAB37-FAB3-7944-83A6-B2ADDF1C06D4}" type="presParOf" srcId="{C5EBFD32-3BD6-A545-A206-266E19AB4F7C}" destId="{F24AAE36-4CE6-274E-9909-91FAF22B277F}" srcOrd="4" destOrd="0" presId="urn:microsoft.com/office/officeart/2005/8/layout/default"/>
    <dgm:cxn modelId="{6C718BF1-5E82-3A4D-8854-8892B6417DAC}" type="presParOf" srcId="{C5EBFD32-3BD6-A545-A206-266E19AB4F7C}" destId="{E9BE2529-256B-FF4C-9389-0BFE846FE959}" srcOrd="5" destOrd="0" presId="urn:microsoft.com/office/officeart/2005/8/layout/default"/>
    <dgm:cxn modelId="{C61E6541-4320-054B-94B3-6C7B75ADBDC9}" type="presParOf" srcId="{C5EBFD32-3BD6-A545-A206-266E19AB4F7C}" destId="{2A471DF6-F9BC-2041-87B2-90F9D7A65176}" srcOrd="6" destOrd="0" presId="urn:microsoft.com/office/officeart/2005/8/layout/default"/>
    <dgm:cxn modelId="{2A1A600E-E7DF-5E4A-A3C1-A9DF49AB5FC6}" type="presParOf" srcId="{C5EBFD32-3BD6-A545-A206-266E19AB4F7C}" destId="{1B917B7A-35D5-B54E-8F7C-87A1FEBF1E4C}" srcOrd="7" destOrd="0" presId="urn:microsoft.com/office/officeart/2005/8/layout/default"/>
    <dgm:cxn modelId="{B6F73D2C-A66E-2A49-81CB-AC5E9B286398}" type="presParOf" srcId="{C5EBFD32-3BD6-A545-A206-266E19AB4F7C}" destId="{B91481F4-89D6-8D44-91FE-28F6870E8B78}" srcOrd="8" destOrd="0" presId="urn:microsoft.com/office/officeart/2005/8/layout/default"/>
    <dgm:cxn modelId="{A20DB832-67B5-7A42-A44D-6C26FB855FEA}" type="presParOf" srcId="{C5EBFD32-3BD6-A545-A206-266E19AB4F7C}" destId="{DBB88134-34EF-7340-B7BA-D4DDC386A35C}" srcOrd="9" destOrd="0" presId="urn:microsoft.com/office/officeart/2005/8/layout/default"/>
    <dgm:cxn modelId="{FD768521-EC30-5740-95A9-5DA9FB9F33A1}" type="presParOf" srcId="{C5EBFD32-3BD6-A545-A206-266E19AB4F7C}" destId="{0170E2F5-20E4-1747-A0C9-653DC3588FB2}" srcOrd="10" destOrd="0" presId="urn:microsoft.com/office/officeart/2005/8/layout/default"/>
    <dgm:cxn modelId="{4B8A5EF7-2E85-F448-BE76-E33EF2CF3E8F}" type="presParOf" srcId="{C5EBFD32-3BD6-A545-A206-266E19AB4F7C}" destId="{2BEA9568-945C-9F40-A26F-54519788DA25}" srcOrd="11" destOrd="0" presId="urn:microsoft.com/office/officeart/2005/8/layout/default"/>
    <dgm:cxn modelId="{A695E93A-10FC-C849-A605-EAA87D859940}" type="presParOf" srcId="{C5EBFD32-3BD6-A545-A206-266E19AB4F7C}" destId="{8AD6E405-F329-594E-9ED8-27432E177B50}" srcOrd="12" destOrd="0" presId="urn:microsoft.com/office/officeart/2005/8/layout/default"/>
    <dgm:cxn modelId="{46EB9D9B-E479-C14E-9947-11FD0CA4D863}" type="presParOf" srcId="{C5EBFD32-3BD6-A545-A206-266E19AB4F7C}" destId="{3429057B-0CDF-5D49-A892-B83E62B08664}" srcOrd="13" destOrd="0" presId="urn:microsoft.com/office/officeart/2005/8/layout/default"/>
    <dgm:cxn modelId="{31BF6682-F25D-3243-9E15-C2AF2F029712}" type="presParOf" srcId="{C5EBFD32-3BD6-A545-A206-266E19AB4F7C}" destId="{1E24EC2E-F2BF-514F-B56A-545F74046E12}" srcOrd="14" destOrd="0" presId="urn:microsoft.com/office/officeart/2005/8/layout/default"/>
    <dgm:cxn modelId="{6952511D-4DF9-0A43-B8AE-B225D0C69B41}" type="presParOf" srcId="{C5EBFD32-3BD6-A545-A206-266E19AB4F7C}" destId="{AA11276D-49AD-7F44-8E6F-C5E60771D789}" srcOrd="15" destOrd="0" presId="urn:microsoft.com/office/officeart/2005/8/layout/default"/>
    <dgm:cxn modelId="{718D76D4-654D-4442-B3CB-788E8E3CE3D1}" type="presParOf" srcId="{C5EBFD32-3BD6-A545-A206-266E19AB4F7C}" destId="{D7E1EB82-6812-634D-853D-5BE582133B4F}" srcOrd="16" destOrd="0" presId="urn:microsoft.com/office/officeart/2005/8/layout/default"/>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4EDE06-9CDB-4551-86A5-4AFE4365400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400A48AD-DAEC-4D35-B64A-E4801BFAC02D}">
      <dgm:prSet custT="1"/>
      <dgm:spPr>
        <a:solidFill>
          <a:schemeClr val="bg1">
            <a:lumMod val="95000"/>
            <a:alpha val="90000"/>
          </a:schemeClr>
        </a:solidFill>
        <a:ln>
          <a:noFill/>
        </a:ln>
      </dgm:spPr>
      <dgm:t>
        <a:bodyPr/>
        <a:lstStyle/>
        <a:p>
          <a:r>
            <a:rPr lang="en-US" sz="2400">
              <a:solidFill>
                <a:srgbClr val="3366FF"/>
              </a:solidFill>
              <a:latin typeface="IBM Plex Sans" panose="020B0503050203000203" pitchFamily="34" charset="0"/>
            </a:rPr>
            <a:t>Part I </a:t>
          </a:r>
        </a:p>
      </dgm:t>
    </dgm:pt>
    <dgm:pt modelId="{63FD64D6-AF69-4585-A879-E18F5C2AD7D4}" type="parTrans" cxnId="{7B5C3D06-9D99-4826-BBE8-0508479C7BE2}">
      <dgm:prSet/>
      <dgm:spPr/>
      <dgm:t>
        <a:bodyPr/>
        <a:lstStyle/>
        <a:p>
          <a:endParaRPr lang="en-US"/>
        </a:p>
      </dgm:t>
    </dgm:pt>
    <dgm:pt modelId="{12C7057C-D249-440B-A624-B5C03939C09C}" type="sibTrans" cxnId="{7B5C3D06-9D99-4826-BBE8-0508479C7BE2}">
      <dgm:prSet phldrT="1" phldr="0"/>
      <dgm:spPr>
        <a:solidFill>
          <a:srgbClr val="3366FF"/>
        </a:solidFill>
      </dgm:spPr>
    </dgm:pt>
    <dgm:pt modelId="{8400E787-373D-4A10-A3C6-60247E206A1E}">
      <dgm:prSet custT="1"/>
      <dgm:spPr/>
      <dgm:t>
        <a:bodyPr/>
        <a:lstStyle/>
        <a:p>
          <a:r>
            <a:rPr lang="en-US" sz="1600">
              <a:solidFill>
                <a:schemeClr val="tx1"/>
              </a:solidFill>
              <a:latin typeface="IBM Plex Sans" panose="020B0503050203000203" pitchFamily="34" charset="0"/>
            </a:rPr>
            <a:t>Extract temporal orientation from tweets via attention-based bi-LSTM network with linguistic feature embedding,</a:t>
          </a:r>
        </a:p>
      </dgm:t>
    </dgm:pt>
    <dgm:pt modelId="{C716B476-F36E-4E48-9EA4-40FE05071C6E}" type="sibTrans" cxnId="{0A3D519F-ACB4-4DB7-B57A-79CE7039D59E}">
      <dgm:prSet/>
      <dgm:spPr/>
      <dgm:t>
        <a:bodyPr/>
        <a:lstStyle/>
        <a:p>
          <a:endParaRPr lang="en-US"/>
        </a:p>
      </dgm:t>
    </dgm:pt>
    <dgm:pt modelId="{82E2CD2E-838F-48D1-8E61-06349E8F601F}" type="parTrans" cxnId="{0A3D519F-ACB4-4DB7-B57A-79CE7039D59E}">
      <dgm:prSet/>
      <dgm:spPr/>
      <dgm:t>
        <a:bodyPr/>
        <a:lstStyle/>
        <a:p>
          <a:endParaRPr lang="en-US"/>
        </a:p>
      </dgm:t>
    </dgm:pt>
    <dgm:pt modelId="{F3892A11-0D88-4C7A-BA3B-C8BCEFED02D3}">
      <dgm:prSet/>
      <dgm:spPr>
        <a:solidFill>
          <a:schemeClr val="bg1">
            <a:lumMod val="95000"/>
            <a:alpha val="90000"/>
          </a:schemeClr>
        </a:solidFill>
        <a:ln>
          <a:noFill/>
        </a:ln>
      </dgm:spPr>
      <dgm:t>
        <a:bodyPr/>
        <a:lstStyle/>
        <a:p>
          <a:r>
            <a:rPr lang="en-US" sz="2600">
              <a:solidFill>
                <a:srgbClr val="3366FF"/>
              </a:solidFill>
              <a:latin typeface="IBM Plex Sans" panose="020B0503050203000203" pitchFamily="34" charset="0"/>
            </a:rPr>
            <a:t>Part II</a:t>
          </a:r>
        </a:p>
      </dgm:t>
    </dgm:pt>
    <dgm:pt modelId="{3695E179-424E-4FE7-9AAE-656C45A59D93}" type="sibTrans" cxnId="{5F2841A2-F29D-487A-82DF-F00AD7F22913}">
      <dgm:prSet phldrT="2" phldr="0"/>
      <dgm:spPr>
        <a:solidFill>
          <a:srgbClr val="3366FF"/>
        </a:solidFill>
      </dgm:spPr>
    </dgm:pt>
    <dgm:pt modelId="{368CFA45-4334-4AD9-8C6E-10930C83169F}" type="parTrans" cxnId="{5F2841A2-F29D-487A-82DF-F00AD7F22913}">
      <dgm:prSet/>
      <dgm:spPr/>
      <dgm:t>
        <a:bodyPr/>
        <a:lstStyle/>
        <a:p>
          <a:endParaRPr lang="en-US"/>
        </a:p>
      </dgm:t>
    </dgm:pt>
    <dgm:pt modelId="{B521E376-7D79-4A7A-BA01-DD0C0C724891}">
      <dgm:prSet custT="1"/>
      <dgm:spPr/>
      <dgm:t>
        <a:bodyPr/>
        <a:lstStyle/>
        <a:p>
          <a:r>
            <a:rPr lang="en-US" sz="1600">
              <a:solidFill>
                <a:schemeClr val="tx1"/>
              </a:solidFill>
            </a:rPr>
            <a:t>Measure the correlations between users’ TP and their age, education, and six basic emotions</a:t>
          </a:r>
          <a:r>
            <a:rPr lang="en-US" sz="1600"/>
            <a:t>.</a:t>
          </a:r>
        </a:p>
      </dgm:t>
    </dgm:pt>
    <dgm:pt modelId="{2A4E1242-F3DD-44F5-A3C5-BEDEA30D0F88}" type="sibTrans" cxnId="{5FBD28F1-CE9B-4E9C-B45C-355716AF2271}">
      <dgm:prSet/>
      <dgm:spPr/>
      <dgm:t>
        <a:bodyPr/>
        <a:lstStyle/>
        <a:p>
          <a:endParaRPr lang="en-US"/>
        </a:p>
      </dgm:t>
    </dgm:pt>
    <dgm:pt modelId="{AE8B2674-CBDA-40F4-AB0F-1B83DD1519F9}" type="parTrans" cxnId="{5FBD28F1-CE9B-4E9C-B45C-355716AF2271}">
      <dgm:prSet/>
      <dgm:spPr/>
      <dgm:t>
        <a:bodyPr/>
        <a:lstStyle/>
        <a:p>
          <a:endParaRPr lang="en-US"/>
        </a:p>
      </dgm:t>
    </dgm:pt>
    <dgm:pt modelId="{38F47E14-6C49-5840-8812-601C87ADEC7F}">
      <dgm:prSet custT="1"/>
      <dgm:spPr/>
      <dgm:t>
        <a:bodyPr/>
        <a:lstStyle/>
        <a:p>
          <a:r>
            <a:rPr lang="en-US" sz="1600">
              <a:solidFill>
                <a:schemeClr val="tx1"/>
              </a:solidFill>
            </a:rPr>
            <a:t>Measure user-level TP</a:t>
          </a:r>
        </a:p>
      </dgm:t>
    </dgm:pt>
    <dgm:pt modelId="{5E664AD2-CB0C-9B4F-AF83-C91C6E68A6DD}" type="parTrans" cxnId="{EC53A53E-CA4B-0F46-9A2A-B10FD65DFCDB}">
      <dgm:prSet/>
      <dgm:spPr/>
      <dgm:t>
        <a:bodyPr/>
        <a:lstStyle/>
        <a:p>
          <a:endParaRPr lang="en-US"/>
        </a:p>
      </dgm:t>
    </dgm:pt>
    <dgm:pt modelId="{FEE4F5F5-82A8-2844-A77D-6B0B90A7F417}" type="sibTrans" cxnId="{EC53A53E-CA4B-0F46-9A2A-B10FD65DFCDB}">
      <dgm:prSet/>
      <dgm:spPr/>
      <dgm:t>
        <a:bodyPr/>
        <a:lstStyle/>
        <a:p>
          <a:endParaRPr lang="en-US"/>
        </a:p>
      </dgm:t>
    </dgm:pt>
    <dgm:pt modelId="{50970BD5-F225-3243-BBA6-DC8DF21629F8}" type="pres">
      <dgm:prSet presAssocID="{C74EDE06-9CDB-4551-86A5-4AFE43654008}" presName="diagram" presStyleCnt="0">
        <dgm:presLayoutVars>
          <dgm:dir/>
          <dgm:resizeHandles val="exact"/>
        </dgm:presLayoutVars>
      </dgm:prSet>
      <dgm:spPr/>
    </dgm:pt>
    <dgm:pt modelId="{CB1C77AC-C027-2343-AB29-E34B0414147A}" type="pres">
      <dgm:prSet presAssocID="{400A48AD-DAEC-4D35-B64A-E4801BFAC02D}" presName="node" presStyleLbl="node1" presStyleIdx="0" presStyleCnt="2">
        <dgm:presLayoutVars>
          <dgm:bulletEnabled val="1"/>
        </dgm:presLayoutVars>
      </dgm:prSet>
      <dgm:spPr/>
    </dgm:pt>
    <dgm:pt modelId="{B2FCEB04-8DAB-504E-912B-F65F9261ACEF}" type="pres">
      <dgm:prSet presAssocID="{12C7057C-D249-440B-A624-B5C03939C09C}" presName="sibTrans" presStyleCnt="0"/>
      <dgm:spPr/>
    </dgm:pt>
    <dgm:pt modelId="{B2D4289F-F1B6-414C-B107-24806CD5057E}" type="pres">
      <dgm:prSet presAssocID="{F3892A11-0D88-4C7A-BA3B-C8BCEFED02D3}" presName="node" presStyleLbl="node1" presStyleIdx="1" presStyleCnt="2">
        <dgm:presLayoutVars>
          <dgm:bulletEnabled val="1"/>
        </dgm:presLayoutVars>
      </dgm:prSet>
      <dgm:spPr/>
    </dgm:pt>
  </dgm:ptLst>
  <dgm:cxnLst>
    <dgm:cxn modelId="{7B5C3D06-9D99-4826-BBE8-0508479C7BE2}" srcId="{C74EDE06-9CDB-4551-86A5-4AFE43654008}" destId="{400A48AD-DAEC-4D35-B64A-E4801BFAC02D}" srcOrd="0" destOrd="0" parTransId="{63FD64D6-AF69-4585-A879-E18F5C2AD7D4}" sibTransId="{12C7057C-D249-440B-A624-B5C03939C09C}"/>
    <dgm:cxn modelId="{EC53A53E-CA4B-0F46-9A2A-B10FD65DFCDB}" srcId="{F3892A11-0D88-4C7A-BA3B-C8BCEFED02D3}" destId="{38F47E14-6C49-5840-8812-601C87ADEC7F}" srcOrd="0" destOrd="0" parTransId="{5E664AD2-CB0C-9B4F-AF83-C91C6E68A6DD}" sibTransId="{FEE4F5F5-82A8-2844-A77D-6B0B90A7F417}"/>
    <dgm:cxn modelId="{9B2A715E-CB16-164C-9134-D85C2BCD93BF}" type="presOf" srcId="{38F47E14-6C49-5840-8812-601C87ADEC7F}" destId="{B2D4289F-F1B6-414C-B107-24806CD5057E}" srcOrd="0" destOrd="1" presId="urn:microsoft.com/office/officeart/2005/8/layout/default"/>
    <dgm:cxn modelId="{B69CD478-5F95-2B40-B230-134D6A769DEC}" type="presOf" srcId="{8400E787-373D-4A10-A3C6-60247E206A1E}" destId="{CB1C77AC-C027-2343-AB29-E34B0414147A}" srcOrd="0" destOrd="1" presId="urn:microsoft.com/office/officeart/2005/8/layout/default"/>
    <dgm:cxn modelId="{FB4FDF8A-40F6-C241-9C59-FC232E087EF2}" type="presOf" srcId="{B521E376-7D79-4A7A-BA01-DD0C0C724891}" destId="{B2D4289F-F1B6-414C-B107-24806CD5057E}" srcOrd="0" destOrd="2" presId="urn:microsoft.com/office/officeart/2005/8/layout/default"/>
    <dgm:cxn modelId="{4C675892-946F-7341-9A59-C2E69B942AF3}" type="presOf" srcId="{F3892A11-0D88-4C7A-BA3B-C8BCEFED02D3}" destId="{B2D4289F-F1B6-414C-B107-24806CD5057E}" srcOrd="0" destOrd="0" presId="urn:microsoft.com/office/officeart/2005/8/layout/default"/>
    <dgm:cxn modelId="{E489649A-8B58-3E41-8EBE-67485D61311E}" type="presOf" srcId="{C74EDE06-9CDB-4551-86A5-4AFE43654008}" destId="{50970BD5-F225-3243-BBA6-DC8DF21629F8}" srcOrd="0" destOrd="0" presId="urn:microsoft.com/office/officeart/2005/8/layout/default"/>
    <dgm:cxn modelId="{0A3D519F-ACB4-4DB7-B57A-79CE7039D59E}" srcId="{400A48AD-DAEC-4D35-B64A-E4801BFAC02D}" destId="{8400E787-373D-4A10-A3C6-60247E206A1E}" srcOrd="0" destOrd="0" parTransId="{82E2CD2E-838F-48D1-8E61-06349E8F601F}" sibTransId="{C716B476-F36E-4E48-9EA4-40FE05071C6E}"/>
    <dgm:cxn modelId="{5F2841A2-F29D-487A-82DF-F00AD7F22913}" srcId="{C74EDE06-9CDB-4551-86A5-4AFE43654008}" destId="{F3892A11-0D88-4C7A-BA3B-C8BCEFED02D3}" srcOrd="1" destOrd="0" parTransId="{368CFA45-4334-4AD9-8C6E-10930C83169F}" sibTransId="{3695E179-424E-4FE7-9AAE-656C45A59D93}"/>
    <dgm:cxn modelId="{07BD1FED-13BD-D146-9FE0-8FBB187442AB}" type="presOf" srcId="{400A48AD-DAEC-4D35-B64A-E4801BFAC02D}" destId="{CB1C77AC-C027-2343-AB29-E34B0414147A}" srcOrd="0" destOrd="0" presId="urn:microsoft.com/office/officeart/2005/8/layout/default"/>
    <dgm:cxn modelId="{5FBD28F1-CE9B-4E9C-B45C-355716AF2271}" srcId="{F3892A11-0D88-4C7A-BA3B-C8BCEFED02D3}" destId="{B521E376-7D79-4A7A-BA01-DD0C0C724891}" srcOrd="1" destOrd="0" parTransId="{AE8B2674-CBDA-40F4-AB0F-1B83DD1519F9}" sibTransId="{2A4E1242-F3DD-44F5-A3C5-BEDEA30D0F88}"/>
    <dgm:cxn modelId="{846F899A-CC37-DA44-B989-884B3C590163}" type="presParOf" srcId="{50970BD5-F225-3243-BBA6-DC8DF21629F8}" destId="{CB1C77AC-C027-2343-AB29-E34B0414147A}" srcOrd="0" destOrd="0" presId="urn:microsoft.com/office/officeart/2005/8/layout/default"/>
    <dgm:cxn modelId="{FBFE5FAB-F6A9-B546-AF73-33691D774D4C}" type="presParOf" srcId="{50970BD5-F225-3243-BBA6-DC8DF21629F8}" destId="{B2FCEB04-8DAB-504E-912B-F65F9261ACEF}" srcOrd="1" destOrd="0" presId="urn:microsoft.com/office/officeart/2005/8/layout/default"/>
    <dgm:cxn modelId="{A5E14035-EF5E-CC43-B6D1-15E7EE445203}" type="presParOf" srcId="{50970BD5-F225-3243-BBA6-DC8DF21629F8}" destId="{B2D4289F-F1B6-414C-B107-24806CD5057E}"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94D6A-5B4B-3947-ACE0-C817E6FFAEFD}">
      <dsp:nvSpPr>
        <dsp:cNvPr id="0" name=""/>
        <dsp:cNvSpPr/>
      </dsp:nvSpPr>
      <dsp:spPr>
        <a:xfrm>
          <a:off x="300037" y="475"/>
          <a:ext cx="1000125" cy="600075"/>
        </a:xfrm>
        <a:prstGeom prst="rect">
          <a:avLst/>
        </a:prstGeom>
        <a:solidFill>
          <a:prstClr val="white">
            <a:lumMod val="95000"/>
          </a:prst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ea typeface="+mn-ea"/>
              <a:cs typeface="+mn-cs"/>
            </a:rPr>
            <a:t>Past</a:t>
          </a:r>
        </a:p>
      </dsp:txBody>
      <dsp:txXfrm>
        <a:off x="300037" y="475"/>
        <a:ext cx="1000125" cy="600075"/>
      </dsp:txXfrm>
    </dsp:sp>
    <dsp:sp modelId="{EC78CB8A-2465-1446-9464-92D35E1C3A59}">
      <dsp:nvSpPr>
        <dsp:cNvPr id="0" name=""/>
        <dsp:cNvSpPr/>
      </dsp:nvSpPr>
      <dsp:spPr>
        <a:xfrm>
          <a:off x="300037" y="700563"/>
          <a:ext cx="1000125" cy="600075"/>
        </a:xfrm>
        <a:prstGeom prst="rect">
          <a:avLst/>
        </a:prstGeom>
        <a:solidFill>
          <a:prstClr val="white">
            <a:lumMod val="95000"/>
          </a:prst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ea typeface="+mn-ea"/>
              <a:cs typeface="+mn-cs"/>
            </a:rPr>
            <a:t>Present</a:t>
          </a:r>
        </a:p>
      </dsp:txBody>
      <dsp:txXfrm>
        <a:off x="300037" y="700563"/>
        <a:ext cx="1000125" cy="600075"/>
      </dsp:txXfrm>
    </dsp:sp>
    <dsp:sp modelId="{2934B15A-3925-4141-A2ED-9DC70C6A8491}">
      <dsp:nvSpPr>
        <dsp:cNvPr id="0" name=""/>
        <dsp:cNvSpPr/>
      </dsp:nvSpPr>
      <dsp:spPr>
        <a:xfrm>
          <a:off x="300037" y="1400651"/>
          <a:ext cx="1000125" cy="600075"/>
        </a:xfrm>
        <a:prstGeom prst="rect">
          <a:avLst/>
        </a:prstGeom>
        <a:solidFill>
          <a:prstClr val="white">
            <a:lumMod val="95000"/>
          </a:prst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ea typeface="+mn-ea"/>
              <a:cs typeface="+mn-cs"/>
            </a:rPr>
            <a:t>Future</a:t>
          </a:r>
        </a:p>
      </dsp:txBody>
      <dsp:txXfrm>
        <a:off x="300037" y="1400651"/>
        <a:ext cx="1000125" cy="6000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94D6A-5B4B-3947-ACE0-C817E6FFAEFD}">
      <dsp:nvSpPr>
        <dsp:cNvPr id="0" name=""/>
        <dsp:cNvSpPr/>
      </dsp:nvSpPr>
      <dsp:spPr>
        <a:xfrm>
          <a:off x="0" y="71437"/>
          <a:ext cx="874712" cy="524827"/>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rPr>
            <a:t>Past Positive</a:t>
          </a:r>
        </a:p>
      </dsp:txBody>
      <dsp:txXfrm>
        <a:off x="0" y="71437"/>
        <a:ext cx="874712" cy="524827"/>
      </dsp:txXfrm>
    </dsp:sp>
    <dsp:sp modelId="{D6EEF4CC-EF9C-DE41-8D70-74D1FFC6683A}">
      <dsp:nvSpPr>
        <dsp:cNvPr id="0" name=""/>
        <dsp:cNvSpPr/>
      </dsp:nvSpPr>
      <dsp:spPr>
        <a:xfrm>
          <a:off x="962183" y="71437"/>
          <a:ext cx="874712" cy="524827"/>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rPr>
            <a:t>Past Neutral</a:t>
          </a:r>
        </a:p>
      </dsp:txBody>
      <dsp:txXfrm>
        <a:off x="962183" y="71437"/>
        <a:ext cx="874712" cy="524827"/>
      </dsp:txXfrm>
    </dsp:sp>
    <dsp:sp modelId="{F24AAE36-4CE6-274E-9909-91FAF22B277F}">
      <dsp:nvSpPr>
        <dsp:cNvPr id="0" name=""/>
        <dsp:cNvSpPr/>
      </dsp:nvSpPr>
      <dsp:spPr>
        <a:xfrm>
          <a:off x="1924367" y="71437"/>
          <a:ext cx="874712" cy="524827"/>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rPr>
            <a:t>Past Negative</a:t>
          </a:r>
        </a:p>
      </dsp:txBody>
      <dsp:txXfrm>
        <a:off x="1924367" y="71437"/>
        <a:ext cx="874712" cy="524827"/>
      </dsp:txXfrm>
    </dsp:sp>
    <dsp:sp modelId="{2A471DF6-F9BC-2041-87B2-90F9D7A65176}">
      <dsp:nvSpPr>
        <dsp:cNvPr id="0" name=""/>
        <dsp:cNvSpPr/>
      </dsp:nvSpPr>
      <dsp:spPr>
        <a:xfrm>
          <a:off x="0" y="683736"/>
          <a:ext cx="874712" cy="524827"/>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rPr>
            <a:t>Present Positive</a:t>
          </a:r>
        </a:p>
      </dsp:txBody>
      <dsp:txXfrm>
        <a:off x="0" y="683736"/>
        <a:ext cx="874712" cy="524827"/>
      </dsp:txXfrm>
    </dsp:sp>
    <dsp:sp modelId="{B91481F4-89D6-8D44-91FE-28F6870E8B78}">
      <dsp:nvSpPr>
        <dsp:cNvPr id="0" name=""/>
        <dsp:cNvSpPr/>
      </dsp:nvSpPr>
      <dsp:spPr>
        <a:xfrm>
          <a:off x="962183" y="683736"/>
          <a:ext cx="874712" cy="524827"/>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rPr>
            <a:t>Present Neutral</a:t>
          </a:r>
        </a:p>
      </dsp:txBody>
      <dsp:txXfrm>
        <a:off x="962183" y="683736"/>
        <a:ext cx="874712" cy="524827"/>
      </dsp:txXfrm>
    </dsp:sp>
    <dsp:sp modelId="{0170E2F5-20E4-1747-A0C9-653DC3588FB2}">
      <dsp:nvSpPr>
        <dsp:cNvPr id="0" name=""/>
        <dsp:cNvSpPr/>
      </dsp:nvSpPr>
      <dsp:spPr>
        <a:xfrm>
          <a:off x="1924367" y="683736"/>
          <a:ext cx="874712" cy="524827"/>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rPr>
            <a:t>Present Negative</a:t>
          </a:r>
        </a:p>
      </dsp:txBody>
      <dsp:txXfrm>
        <a:off x="1924367" y="683736"/>
        <a:ext cx="874712" cy="524827"/>
      </dsp:txXfrm>
    </dsp:sp>
    <dsp:sp modelId="{8AD6E405-F329-594E-9ED8-27432E177B50}">
      <dsp:nvSpPr>
        <dsp:cNvPr id="0" name=""/>
        <dsp:cNvSpPr/>
      </dsp:nvSpPr>
      <dsp:spPr>
        <a:xfrm>
          <a:off x="0" y="1296035"/>
          <a:ext cx="874712" cy="524827"/>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rPr>
            <a:t>Future Positive</a:t>
          </a:r>
        </a:p>
      </dsp:txBody>
      <dsp:txXfrm>
        <a:off x="0" y="1296035"/>
        <a:ext cx="874712" cy="524827"/>
      </dsp:txXfrm>
    </dsp:sp>
    <dsp:sp modelId="{1E24EC2E-F2BF-514F-B56A-545F74046E12}">
      <dsp:nvSpPr>
        <dsp:cNvPr id="0" name=""/>
        <dsp:cNvSpPr/>
      </dsp:nvSpPr>
      <dsp:spPr>
        <a:xfrm>
          <a:off x="962183" y="1296035"/>
          <a:ext cx="874712" cy="524827"/>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rPr>
            <a:t>Future Neutral</a:t>
          </a:r>
        </a:p>
      </dsp:txBody>
      <dsp:txXfrm>
        <a:off x="962183" y="1296035"/>
        <a:ext cx="874712" cy="524827"/>
      </dsp:txXfrm>
    </dsp:sp>
    <dsp:sp modelId="{D7E1EB82-6812-634D-853D-5BE582133B4F}">
      <dsp:nvSpPr>
        <dsp:cNvPr id="0" name=""/>
        <dsp:cNvSpPr/>
      </dsp:nvSpPr>
      <dsp:spPr>
        <a:xfrm>
          <a:off x="1924367" y="1296034"/>
          <a:ext cx="874712" cy="524827"/>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solidFill>
                <a:srgbClr val="3366FF"/>
              </a:solidFill>
              <a:latin typeface="IBM Plex Sans" panose="020B0503050203000203" pitchFamily="34" charset="0"/>
            </a:rPr>
            <a:t>Future Negative</a:t>
          </a:r>
        </a:p>
      </dsp:txBody>
      <dsp:txXfrm>
        <a:off x="1924367" y="1296034"/>
        <a:ext cx="874712" cy="5248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C77AC-C027-2343-AB29-E34B0414147A}">
      <dsp:nvSpPr>
        <dsp:cNvPr id="0" name=""/>
        <dsp:cNvSpPr/>
      </dsp:nvSpPr>
      <dsp:spPr>
        <a:xfrm>
          <a:off x="1283" y="673807"/>
          <a:ext cx="5006206" cy="3003723"/>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solidFill>
                <a:srgbClr val="3366FF"/>
              </a:solidFill>
              <a:latin typeface="IBM Plex Sans" panose="020B0503050203000203" pitchFamily="34" charset="0"/>
            </a:rPr>
            <a:t>Part I </a:t>
          </a:r>
        </a:p>
        <a:p>
          <a:pPr marL="171450" lvl="1" indent="-171450" algn="l" defTabSz="711200">
            <a:lnSpc>
              <a:spcPct val="90000"/>
            </a:lnSpc>
            <a:spcBef>
              <a:spcPct val="0"/>
            </a:spcBef>
            <a:spcAft>
              <a:spcPct val="15000"/>
            </a:spcAft>
            <a:buChar char="•"/>
          </a:pPr>
          <a:r>
            <a:rPr lang="en-US" sz="1600" kern="1200">
              <a:solidFill>
                <a:schemeClr val="tx1"/>
              </a:solidFill>
              <a:latin typeface="IBM Plex Sans" panose="020B0503050203000203" pitchFamily="34" charset="0"/>
            </a:rPr>
            <a:t>Extract temporal orientation from tweets via attention-based bi-LSTM network with linguistic feature embedding,</a:t>
          </a:r>
        </a:p>
      </dsp:txBody>
      <dsp:txXfrm>
        <a:off x="1283" y="673807"/>
        <a:ext cx="5006206" cy="3003723"/>
      </dsp:txXfrm>
    </dsp:sp>
    <dsp:sp modelId="{B2D4289F-F1B6-414C-B107-24806CD5057E}">
      <dsp:nvSpPr>
        <dsp:cNvPr id="0" name=""/>
        <dsp:cNvSpPr/>
      </dsp:nvSpPr>
      <dsp:spPr>
        <a:xfrm>
          <a:off x="5508110" y="673807"/>
          <a:ext cx="5006206" cy="3003723"/>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1155700">
            <a:lnSpc>
              <a:spcPct val="90000"/>
            </a:lnSpc>
            <a:spcBef>
              <a:spcPct val="0"/>
            </a:spcBef>
            <a:spcAft>
              <a:spcPct val="35000"/>
            </a:spcAft>
            <a:buNone/>
          </a:pPr>
          <a:r>
            <a:rPr lang="en-US" sz="2600" kern="1200">
              <a:solidFill>
                <a:srgbClr val="3366FF"/>
              </a:solidFill>
              <a:latin typeface="IBM Plex Sans" panose="020B0503050203000203" pitchFamily="34" charset="0"/>
            </a:rPr>
            <a:t>Part II</a:t>
          </a:r>
        </a:p>
        <a:p>
          <a:pPr marL="171450" lvl="1" indent="-171450" algn="l" defTabSz="711200">
            <a:lnSpc>
              <a:spcPct val="90000"/>
            </a:lnSpc>
            <a:spcBef>
              <a:spcPct val="0"/>
            </a:spcBef>
            <a:spcAft>
              <a:spcPct val="15000"/>
            </a:spcAft>
            <a:buChar char="•"/>
          </a:pPr>
          <a:r>
            <a:rPr lang="en-US" sz="1600" kern="1200">
              <a:solidFill>
                <a:schemeClr val="tx1"/>
              </a:solidFill>
            </a:rPr>
            <a:t>Measure user-level TP</a:t>
          </a:r>
        </a:p>
        <a:p>
          <a:pPr marL="171450" lvl="1" indent="-171450" algn="l" defTabSz="711200">
            <a:lnSpc>
              <a:spcPct val="90000"/>
            </a:lnSpc>
            <a:spcBef>
              <a:spcPct val="0"/>
            </a:spcBef>
            <a:spcAft>
              <a:spcPct val="15000"/>
            </a:spcAft>
            <a:buChar char="•"/>
          </a:pPr>
          <a:r>
            <a:rPr lang="en-US" sz="1600" kern="1200">
              <a:solidFill>
                <a:schemeClr val="tx1"/>
              </a:solidFill>
            </a:rPr>
            <a:t>Measure the correlations between users’ TP and their age, education, and six basic emotions</a:t>
          </a:r>
          <a:r>
            <a:rPr lang="en-US" sz="1600" kern="1200"/>
            <a:t>.</a:t>
          </a:r>
        </a:p>
      </dsp:txBody>
      <dsp:txXfrm>
        <a:off x="5508110" y="673807"/>
        <a:ext cx="5006206" cy="300372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19B6C-06B1-7142-8FE6-B6C01BC71A81}" type="datetimeFigureOut">
              <a:rPr lang="en-US" smtClean="0"/>
              <a:t>12/17/22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92863-C30A-E748-8D57-1D5997E3E639}" type="slidenum">
              <a:rPr lang="en-US" smtClean="0"/>
              <a:t>‹#›</a:t>
            </a:fld>
            <a:endParaRPr lang="en-US"/>
          </a:p>
        </p:txBody>
      </p:sp>
    </p:spTree>
    <p:extLst>
      <p:ext uri="{BB962C8B-B14F-4D97-AF65-F5344CB8AC3E}">
        <p14:creationId xmlns:p14="http://schemas.microsoft.com/office/powerpoint/2010/main" val="1757968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epai.org/machine-learning-glossary-and-terms/estimator"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eepai.org/machine-learning-glossary-and-terms/random-variable" TargetMode="External"/><Relationship Id="rId4" Type="http://schemas.openxmlformats.org/officeDocument/2006/relationships/hyperlink" Target="https://deepai.org/machine-learning-glossary-and-terms/probability-density-func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Examples:</a:t>
            </a:r>
          </a:p>
          <a:p>
            <a:pPr marL="171450" indent="-171450">
              <a:buFont typeface="Arial" panose="020B0604020202020204" pitchFamily="34" charset="0"/>
              <a:buChar char="•"/>
            </a:pPr>
            <a:r>
              <a:rPr lang="en-US"/>
              <a:t>Past-oriented: a friend avoids a restaurant because it reminds them of their ex.</a:t>
            </a:r>
          </a:p>
          <a:p>
            <a:pPr marL="171450" indent="-171450">
              <a:buFont typeface="Arial" panose="020B0604020202020204" pitchFamily="34" charset="0"/>
              <a:buChar char="•"/>
            </a:pPr>
            <a:r>
              <a:rPr lang="en-US"/>
              <a:t>Present-oriented: - </a:t>
            </a:r>
            <a:r>
              <a:rPr lang="en-US" err="1"/>
              <a:t>mmediate</a:t>
            </a:r>
            <a:r>
              <a:rPr lang="en-US"/>
              <a:t> </a:t>
            </a:r>
            <a:r>
              <a:rPr lang="en-US" err="1"/>
              <a:t>situtation</a:t>
            </a:r>
            <a:r>
              <a:rPr lang="en-US"/>
              <a:t> - you decide to take in your biggest fear of riding a roller coaster and go to Six Flags.</a:t>
            </a:r>
          </a:p>
        </p:txBody>
      </p:sp>
      <p:sp>
        <p:nvSpPr>
          <p:cNvPr id="4" name="Slide Number Placeholder 3"/>
          <p:cNvSpPr>
            <a:spLocks noGrp="1"/>
          </p:cNvSpPr>
          <p:nvPr>
            <p:ph type="sldNum" sz="quarter" idx="5"/>
          </p:nvPr>
        </p:nvSpPr>
        <p:spPr/>
        <p:txBody>
          <a:bodyPr/>
          <a:lstStyle/>
          <a:p>
            <a:fld id="{7B592863-C30A-E748-8D57-1D5997E3E639}" type="slidenum">
              <a:rPr lang="en-US" smtClean="0"/>
              <a:t>4</a:t>
            </a:fld>
            <a:endParaRPr lang="en-US"/>
          </a:p>
        </p:txBody>
      </p:sp>
    </p:spTree>
    <p:extLst>
      <p:ext uri="{BB962C8B-B14F-4D97-AF65-F5344CB8AC3E}">
        <p14:creationId xmlns:p14="http://schemas.microsoft.com/office/powerpoint/2010/main" val="2673342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sz="1200">
                <a:latin typeface="IBM Plex Sans" panose="020B0503050203000203" pitchFamily="34" charset="0"/>
              </a:rPr>
              <a:t>Used hashtags to weakly label tweets as past, present, and future based on the following hypotheses:</a:t>
            </a:r>
          </a:p>
          <a:p>
            <a:pPr marL="171450" lvl="0" indent="-171450">
              <a:lnSpc>
                <a:spcPct val="100000"/>
              </a:lnSpc>
              <a:buFont typeface="Arial" panose="020B0604020202020204" pitchFamily="34" charset="0"/>
              <a:buChar char="•"/>
            </a:pPr>
            <a:r>
              <a:rPr lang="en-US" sz="1200" b="0">
                <a:latin typeface="IBM Plex Sans" panose="020B0503050203000203" pitchFamily="34" charset="0"/>
              </a:rPr>
              <a:t>WHY? The underlying hypothesis is that If a trending topic is a future/past/prevent event, then people would write mostly futuristic/past-oriented/present-oriented tweets.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IBM Plex Sans" panose="020B0503050203000203" pitchFamily="34" charset="0"/>
              </a:rPr>
              <a:t>WHY use filter? The most difficult to handle are p</a:t>
            </a:r>
            <a:r>
              <a:rPr lang="en-US" sz="1200">
                <a:latin typeface="IBM Plex Sans" panose="020B0503050203000203" pitchFamily="34" charset="0"/>
              </a:rPr>
              <a:t>resent incidents as people sometimes refer to the past or provide opinion on the future effect.</a:t>
            </a:r>
          </a:p>
          <a:p>
            <a:pPr marL="171450" lvl="0" indent="-171450">
              <a:lnSpc>
                <a:spcPct val="100000"/>
              </a:lnSpc>
              <a:buFont typeface="Arial" panose="020B0604020202020204" pitchFamily="34" charset="0"/>
              <a:buChar char="•"/>
            </a:pPr>
            <a:endParaRPr lang="en-US" sz="1200" b="0">
              <a:latin typeface="IBM Plex Sans" panose="020B0503050203000203" pitchFamily="34" charset="0"/>
            </a:endParaRPr>
          </a:p>
          <a:p>
            <a:pPr marL="171450" lvl="0" indent="-171450">
              <a:lnSpc>
                <a:spcPct val="100000"/>
              </a:lnSpc>
              <a:buFont typeface="Arial" panose="020B0604020202020204" pitchFamily="34" charset="0"/>
              <a:buChar char="•"/>
            </a:pPr>
            <a:endParaRPr lang="en-US" sz="1200" b="0">
              <a:latin typeface="IBM Plex Sans" panose="020B0503050203000203" pitchFamily="34" charset="0"/>
            </a:endParaRPr>
          </a:p>
          <a:p>
            <a:endParaRPr lang="en-US"/>
          </a:p>
        </p:txBody>
      </p:sp>
      <p:sp>
        <p:nvSpPr>
          <p:cNvPr id="4" name="Slide Number Placeholder 3"/>
          <p:cNvSpPr>
            <a:spLocks noGrp="1"/>
          </p:cNvSpPr>
          <p:nvPr>
            <p:ph type="sldNum" sz="quarter" idx="5"/>
          </p:nvPr>
        </p:nvSpPr>
        <p:spPr/>
        <p:txBody>
          <a:bodyPr/>
          <a:lstStyle/>
          <a:p>
            <a:fld id="{7B592863-C30A-E748-8D57-1D5997E3E639}" type="slidenum">
              <a:rPr lang="en-US" smtClean="0"/>
              <a:t>20</a:t>
            </a:fld>
            <a:endParaRPr lang="en-US"/>
          </a:p>
        </p:txBody>
      </p:sp>
    </p:spTree>
    <p:extLst>
      <p:ext uri="{BB962C8B-B14F-4D97-AF65-F5344CB8AC3E}">
        <p14:creationId xmlns:p14="http://schemas.microsoft.com/office/powerpoint/2010/main" val="3093220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indent="-400050">
              <a:buFont typeface="+mj-lt"/>
              <a:buAutoNum type="romanUcPeriod"/>
            </a:pPr>
            <a:r>
              <a:rPr lang="en-US" sz="1400" b="1"/>
              <a:t>Results of temporal orientation classification</a:t>
            </a:r>
          </a:p>
          <a:p>
            <a:pPr lvl="1"/>
            <a:r>
              <a:rPr lang="en-US" sz="1400"/>
              <a:t>Highlights</a:t>
            </a:r>
          </a:p>
          <a:p>
            <a:pPr lvl="2"/>
            <a:r>
              <a:rPr lang="en-US" sz="1400"/>
              <a:t>Best result uses proposed method, all features with accuracy of </a:t>
            </a:r>
            <a:r>
              <a:rPr lang="en-US" sz="1400" b="1"/>
              <a:t>78.7</a:t>
            </a:r>
          </a:p>
          <a:p>
            <a:pPr lvl="2"/>
            <a:r>
              <a:rPr lang="en-US" sz="1400"/>
              <a:t>Classifier most effective in classifying past class, followed by future and present</a:t>
            </a:r>
          </a:p>
          <a:p>
            <a:pPr lvl="2"/>
            <a:r>
              <a:rPr lang="en-US" sz="1400"/>
              <a:t>Low recall for present class </a:t>
            </a:r>
            <a:r>
              <a:rPr lang="en-US" sz="1400">
                <a:sym typeface="Wingdings" pitchFamily="2" charset="2"/>
              </a:rPr>
              <a:t>--&gt; misclassified into past or future classes</a:t>
            </a:r>
          </a:p>
          <a:p>
            <a:pPr lvl="3"/>
            <a:r>
              <a:rPr lang="en-US" sz="1400">
                <a:sym typeface="Wingdings" pitchFamily="2" charset="2"/>
              </a:rPr>
              <a:t>Words in the tweet which represent present tense are not in the right form (Its, </a:t>
            </a:r>
            <a:r>
              <a:rPr lang="en-US" sz="1400" err="1">
                <a:sym typeface="Wingdings" pitchFamily="2" charset="2"/>
              </a:rPr>
              <a:t>theres</a:t>
            </a:r>
            <a:r>
              <a:rPr lang="en-US" sz="1400">
                <a:sym typeface="Wingdings" pitchFamily="2" charset="2"/>
              </a:rPr>
              <a:t>)</a:t>
            </a:r>
          </a:p>
          <a:p>
            <a:pPr lvl="2"/>
            <a:r>
              <a:rPr lang="en-US" sz="1400">
                <a:sym typeface="Wingdings" pitchFamily="2" charset="2"/>
              </a:rPr>
              <a:t>Future class mostly misclassified into past</a:t>
            </a:r>
          </a:p>
          <a:p>
            <a:pPr lvl="3"/>
            <a:r>
              <a:rPr lang="en-US" sz="1400">
                <a:sym typeface="Wingdings" pitchFamily="2" charset="2"/>
              </a:rPr>
              <a:t>Mainly because of presence of past verbs</a:t>
            </a:r>
          </a:p>
          <a:p>
            <a:pPr lvl="2"/>
            <a:r>
              <a:rPr lang="en-US" sz="1400">
                <a:sym typeface="Wingdings" pitchFamily="2" charset="2"/>
              </a:rPr>
              <a:t>Further analysis show that using tense information alone resolved only 21.6% of the test tweets’ time information.</a:t>
            </a:r>
          </a:p>
          <a:p>
            <a:pPr lvl="2"/>
            <a:r>
              <a:rPr lang="en-US" sz="1400">
                <a:sym typeface="Wingdings" pitchFamily="2" charset="2"/>
              </a:rPr>
              <a:t>Overall, the temporal orientation classifier is able to disambiguate  between time information and tense information for 77.3% of test tweets.</a:t>
            </a:r>
            <a:endParaRPr lang="en-US" sz="1400"/>
          </a:p>
        </p:txBody>
      </p:sp>
      <p:sp>
        <p:nvSpPr>
          <p:cNvPr id="4" name="Slide Number Placeholder 3"/>
          <p:cNvSpPr>
            <a:spLocks noGrp="1"/>
          </p:cNvSpPr>
          <p:nvPr>
            <p:ph type="sldNum" sz="quarter" idx="5"/>
          </p:nvPr>
        </p:nvSpPr>
        <p:spPr/>
        <p:txBody>
          <a:bodyPr/>
          <a:lstStyle/>
          <a:p>
            <a:fld id="{7B592863-C30A-E748-8D57-1D5997E3E639}" type="slidenum">
              <a:rPr lang="en-US" smtClean="0"/>
              <a:t>21</a:t>
            </a:fld>
            <a:endParaRPr lang="en-US"/>
          </a:p>
        </p:txBody>
      </p:sp>
    </p:spTree>
    <p:extLst>
      <p:ext uri="{BB962C8B-B14F-4D97-AF65-F5344CB8AC3E}">
        <p14:creationId xmlns:p14="http://schemas.microsoft.com/office/powerpoint/2010/main" val="1312081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Among most users, the majority of messages are classified as future, while present-oriented messages are the </a:t>
            </a:r>
            <a:r>
              <a:rPr lang="en-US" err="1"/>
              <a:t>leasat</a:t>
            </a:r>
            <a:r>
              <a:rPr lang="en-US"/>
              <a:t> frequent.</a:t>
            </a:r>
          </a:p>
          <a:p>
            <a:r>
              <a:rPr lang="en-US"/>
              <a:t>Within user’s past, present and future orientation, neutral messages are most frequent while negative messages were the least frequent.</a:t>
            </a:r>
          </a:p>
          <a:p>
            <a:endParaRPr lang="en-US"/>
          </a:p>
          <a:p>
            <a:r>
              <a:rPr lang="en-US" b="0" i="0">
                <a:solidFill>
                  <a:srgbClr val="FFFFFF"/>
                </a:solidFill>
                <a:effectLst/>
                <a:latin typeface="Roboto" panose="020F0502020204030204" pitchFamily="34" charset="0"/>
              </a:rPr>
              <a:t>The Kernel Density </a:t>
            </a:r>
            <a:r>
              <a:rPr lang="en-US" b="0" i="0" u="none" strike="noStrike">
                <a:effectLst/>
                <a:latin typeface="Roboto" panose="02000000000000000000" pitchFamily="2" charset="0"/>
                <a:hlinkClick r:id="rId3"/>
              </a:rPr>
              <a:t>Estimation</a:t>
            </a:r>
            <a:r>
              <a:rPr lang="en-US" b="0" i="0">
                <a:solidFill>
                  <a:srgbClr val="FFFFFF"/>
                </a:solidFill>
                <a:effectLst/>
                <a:latin typeface="Roboto" panose="02000000000000000000" pitchFamily="2" charset="0"/>
              </a:rPr>
              <a:t> is a mathematic process of finding an estimate </a:t>
            </a:r>
            <a:r>
              <a:rPr lang="en-US" b="0" i="0" u="none" strike="noStrike">
                <a:effectLst/>
                <a:latin typeface="Roboto" panose="02000000000000000000" pitchFamily="2" charset="0"/>
                <a:hlinkClick r:id="rId4"/>
              </a:rPr>
              <a:t>probability density function</a:t>
            </a:r>
            <a:r>
              <a:rPr lang="en-US" b="0" i="0">
                <a:solidFill>
                  <a:srgbClr val="FFFFFF"/>
                </a:solidFill>
                <a:effectLst/>
                <a:latin typeface="Roboto" panose="02000000000000000000" pitchFamily="2" charset="0"/>
              </a:rPr>
              <a:t> of a </a:t>
            </a:r>
            <a:r>
              <a:rPr lang="en-US" b="0" i="0" u="none" strike="noStrike">
                <a:effectLst/>
                <a:latin typeface="Roboto" panose="02000000000000000000" pitchFamily="2" charset="0"/>
                <a:hlinkClick r:id="rId5"/>
              </a:rPr>
              <a:t>random variable</a:t>
            </a:r>
            <a:r>
              <a:rPr lang="en-US" b="0" i="0">
                <a:solidFill>
                  <a:srgbClr val="FFFFFF"/>
                </a:solidFill>
                <a:effectLst/>
                <a:latin typeface="Roboto" panose="02000000000000000000" pitchFamily="2" charset="0"/>
              </a:rPr>
              <a:t>. The estimation attempts to infer characteristics of a population, based on a finite data set</a:t>
            </a:r>
            <a:endParaRPr lang="en-US"/>
          </a:p>
        </p:txBody>
      </p:sp>
      <p:sp>
        <p:nvSpPr>
          <p:cNvPr id="4" name="Slide Number Placeholder 3"/>
          <p:cNvSpPr>
            <a:spLocks noGrp="1"/>
          </p:cNvSpPr>
          <p:nvPr>
            <p:ph type="sldNum" sz="quarter" idx="5"/>
          </p:nvPr>
        </p:nvSpPr>
        <p:spPr/>
        <p:txBody>
          <a:bodyPr/>
          <a:lstStyle/>
          <a:p>
            <a:fld id="{7B592863-C30A-E748-8D57-1D5997E3E639}" type="slidenum">
              <a:rPr lang="en-US" smtClean="0"/>
              <a:t>22</a:t>
            </a:fld>
            <a:endParaRPr lang="en-US"/>
          </a:p>
        </p:txBody>
      </p:sp>
    </p:spTree>
    <p:extLst>
      <p:ext uri="{BB962C8B-B14F-4D97-AF65-F5344CB8AC3E}">
        <p14:creationId xmlns:p14="http://schemas.microsoft.com/office/powerpoint/2010/main" val="135343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indent="-400050">
              <a:buFont typeface="+mj-lt"/>
              <a:buAutoNum type="romanUcPeriod" startAt="3"/>
            </a:pPr>
            <a:r>
              <a:rPr lang="en-US" sz="1400"/>
              <a:t>Correlation results and discussion</a:t>
            </a:r>
          </a:p>
          <a:p>
            <a:pPr lvl="1"/>
            <a:r>
              <a:rPr lang="en-US" sz="1400"/>
              <a:t>Fig 3 show correlation between user’s TP and age</a:t>
            </a:r>
          </a:p>
          <a:p>
            <a:pPr lvl="2"/>
            <a:r>
              <a:rPr lang="en-US" sz="1400"/>
              <a:t>Highlights</a:t>
            </a:r>
          </a:p>
          <a:p>
            <a:pPr lvl="3"/>
            <a:r>
              <a:rPr lang="en-US" sz="1200"/>
              <a:t>Past and unidimensional TP, 0.47</a:t>
            </a:r>
          </a:p>
          <a:p>
            <a:pPr lvl="3"/>
            <a:r>
              <a:rPr lang="en-US" sz="1400"/>
              <a:t>Signifies that people become past oriented when they age.</a:t>
            </a:r>
          </a:p>
          <a:p>
            <a:pPr lvl="2"/>
            <a:r>
              <a:rPr lang="en-US" sz="1400"/>
              <a:t>Future and unidimensional TP, -0.47</a:t>
            </a:r>
          </a:p>
          <a:p>
            <a:pPr lvl="3"/>
            <a:r>
              <a:rPr lang="en-US" sz="1400"/>
              <a:t>People think less about the future when they age.</a:t>
            </a:r>
          </a:p>
          <a:p>
            <a:pPr lvl="2"/>
            <a:r>
              <a:rPr lang="en-US" sz="1400"/>
              <a:t>Future and positive, 0.34</a:t>
            </a:r>
          </a:p>
          <a:p>
            <a:pPr lvl="3"/>
            <a:r>
              <a:rPr lang="en-US" sz="1400"/>
              <a:t>People become more positive about the future when they age.</a:t>
            </a:r>
          </a:p>
          <a:p>
            <a:pPr lvl="1"/>
            <a:r>
              <a:rPr lang="en-US" sz="1400"/>
              <a:t>Fig 4 shows user’ standardized frequency of TP over age.</a:t>
            </a:r>
          </a:p>
          <a:p>
            <a:pPr marL="400050" indent="-400050">
              <a:buFont typeface="+mj-lt"/>
              <a:buAutoNum type="romanUcPeriod" startAt="3"/>
            </a:pPr>
            <a:endParaRPr lang="en-US" sz="1400"/>
          </a:p>
          <a:p>
            <a:endParaRPr lang="en-US">
              <a:effectLst/>
              <a:latin typeface="Helvetica" pitchFamily="2" charset="0"/>
            </a:endParaRPr>
          </a:p>
          <a:p>
            <a:endParaRPr lang="en-US">
              <a:effectLst/>
              <a:latin typeface="Helvetica" pitchFamily="2" charset="0"/>
            </a:endParaRPr>
          </a:p>
          <a:p>
            <a:r>
              <a:rPr lang="en-US">
                <a:effectLst/>
                <a:latin typeface="Helvetica" pitchFamily="2" charset="0"/>
              </a:rPr>
              <a:t>We observe in </a:t>
            </a:r>
            <a:r>
              <a:rPr lang="en-US">
                <a:solidFill>
                  <a:srgbClr val="2C5CFB"/>
                </a:solidFill>
                <a:effectLst/>
                <a:latin typeface="Helvetica" pitchFamily="2" charset="0"/>
              </a:rPr>
              <a:t>Fig</a:t>
            </a:r>
            <a:endParaRPr lang="en-US">
              <a:effectLst/>
              <a:latin typeface="Helvetica" pitchFamily="2" charset="0"/>
            </a:endParaRPr>
          </a:p>
          <a:p>
            <a:r>
              <a:rPr lang="en-US">
                <a:solidFill>
                  <a:srgbClr val="2C5CFB"/>
                </a:solidFill>
                <a:effectLst/>
                <a:latin typeface="Helvetica" pitchFamily="2" charset="0"/>
              </a:rPr>
              <a:t>4A </a:t>
            </a:r>
            <a:r>
              <a:rPr lang="en-US">
                <a:effectLst/>
                <a:latin typeface="Helvetica" pitchFamily="2" charset="0"/>
              </a:rPr>
              <a:t>that the trend of users’ temporal orientation changes after the age of 27 to 28. Users’ past</a:t>
            </a:r>
          </a:p>
          <a:p>
            <a:r>
              <a:rPr lang="en-US">
                <a:effectLst/>
                <a:latin typeface="Helvetica" pitchFamily="2" charset="0"/>
              </a:rPr>
              <a:t>orientation increases sharply until this period and then increases steadily.</a:t>
            </a:r>
          </a:p>
        </p:txBody>
      </p:sp>
      <p:sp>
        <p:nvSpPr>
          <p:cNvPr id="4" name="Slide Number Placeholder 3"/>
          <p:cNvSpPr>
            <a:spLocks noGrp="1"/>
          </p:cNvSpPr>
          <p:nvPr>
            <p:ph type="sldNum" sz="quarter" idx="5"/>
          </p:nvPr>
        </p:nvSpPr>
        <p:spPr/>
        <p:txBody>
          <a:bodyPr/>
          <a:lstStyle/>
          <a:p>
            <a:fld id="{7B592863-C30A-E748-8D57-1D5997E3E639}" type="slidenum">
              <a:rPr lang="en-US" smtClean="0"/>
              <a:t>23</a:t>
            </a:fld>
            <a:endParaRPr lang="en-US"/>
          </a:p>
        </p:txBody>
      </p:sp>
    </p:spTree>
    <p:extLst>
      <p:ext uri="{BB962C8B-B14F-4D97-AF65-F5344CB8AC3E}">
        <p14:creationId xmlns:p14="http://schemas.microsoft.com/office/powerpoint/2010/main" val="3522304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0050" indent="-400050">
              <a:buFont typeface="+mj-lt"/>
              <a:buAutoNum type="romanUcPeriod" startAt="3"/>
            </a:pPr>
            <a:r>
              <a:rPr lang="en-US" sz="1400"/>
              <a:t>Correlation results and discussion</a:t>
            </a:r>
          </a:p>
          <a:p>
            <a:pPr lvl="1"/>
            <a:r>
              <a:rPr lang="en-US" sz="1400"/>
              <a:t>Fig 3 show correlation between user’s TP and age</a:t>
            </a:r>
          </a:p>
          <a:p>
            <a:pPr lvl="2"/>
            <a:r>
              <a:rPr lang="en-US" sz="1400"/>
              <a:t>Highlights</a:t>
            </a:r>
          </a:p>
          <a:p>
            <a:pPr lvl="3"/>
            <a:r>
              <a:rPr lang="en-US" sz="1200"/>
              <a:t>Past and unidimensional TP, 0.47</a:t>
            </a:r>
          </a:p>
          <a:p>
            <a:pPr lvl="3"/>
            <a:r>
              <a:rPr lang="en-US" sz="1400"/>
              <a:t>Signifies that people become past oriented when they age.</a:t>
            </a:r>
          </a:p>
          <a:p>
            <a:pPr lvl="2"/>
            <a:r>
              <a:rPr lang="en-US" sz="1400"/>
              <a:t>Future and unidimensional TP, -0.47</a:t>
            </a:r>
          </a:p>
          <a:p>
            <a:pPr lvl="3"/>
            <a:r>
              <a:rPr lang="en-US" sz="1400"/>
              <a:t>People think less about the future when they age.</a:t>
            </a:r>
          </a:p>
          <a:p>
            <a:pPr lvl="2"/>
            <a:r>
              <a:rPr lang="en-US" sz="1400"/>
              <a:t>Future and positive, 0.34</a:t>
            </a:r>
          </a:p>
          <a:p>
            <a:pPr lvl="3"/>
            <a:r>
              <a:rPr lang="en-US" sz="1400"/>
              <a:t>People become more positive about the future when they age.</a:t>
            </a:r>
          </a:p>
          <a:p>
            <a:pPr lvl="1"/>
            <a:r>
              <a:rPr lang="en-US" sz="1400"/>
              <a:t>Fig 4 shows user’ standardized frequency of TP over age.</a:t>
            </a:r>
          </a:p>
          <a:p>
            <a:pPr marL="400050" indent="-400050">
              <a:buFont typeface="+mj-lt"/>
              <a:buAutoNum type="romanUcPeriod" startAt="3"/>
            </a:pPr>
            <a:endParaRPr lang="en-US" sz="1400"/>
          </a:p>
          <a:p>
            <a:endParaRPr lang="en-US">
              <a:effectLst/>
              <a:latin typeface="Helvetica" pitchFamily="2" charset="0"/>
            </a:endParaRPr>
          </a:p>
          <a:p>
            <a:endParaRPr lang="en-US">
              <a:effectLst/>
              <a:latin typeface="Helvetica" pitchFamily="2" charset="0"/>
            </a:endParaRPr>
          </a:p>
          <a:p>
            <a:r>
              <a:rPr lang="en-US">
                <a:effectLst/>
                <a:latin typeface="Helvetica" pitchFamily="2" charset="0"/>
              </a:rPr>
              <a:t>We observe in </a:t>
            </a:r>
            <a:r>
              <a:rPr lang="en-US">
                <a:solidFill>
                  <a:srgbClr val="2C5CFB"/>
                </a:solidFill>
                <a:effectLst/>
                <a:latin typeface="Helvetica" pitchFamily="2" charset="0"/>
              </a:rPr>
              <a:t>Fig</a:t>
            </a:r>
            <a:endParaRPr lang="en-US">
              <a:effectLst/>
              <a:latin typeface="Helvetica" pitchFamily="2" charset="0"/>
            </a:endParaRPr>
          </a:p>
          <a:p>
            <a:r>
              <a:rPr lang="en-US">
                <a:solidFill>
                  <a:srgbClr val="2C5CFB"/>
                </a:solidFill>
                <a:effectLst/>
                <a:latin typeface="Helvetica" pitchFamily="2" charset="0"/>
              </a:rPr>
              <a:t>4A </a:t>
            </a:r>
            <a:r>
              <a:rPr lang="en-US">
                <a:effectLst/>
                <a:latin typeface="Helvetica" pitchFamily="2" charset="0"/>
              </a:rPr>
              <a:t>that the trend of users’ temporal orientation changes after the age of 27 to 28. Users’ past</a:t>
            </a:r>
          </a:p>
          <a:p>
            <a:r>
              <a:rPr lang="en-US">
                <a:effectLst/>
                <a:latin typeface="Helvetica" pitchFamily="2" charset="0"/>
              </a:rPr>
              <a:t>orientation increases sharply until this period and then increases steadily.</a:t>
            </a:r>
          </a:p>
        </p:txBody>
      </p:sp>
      <p:sp>
        <p:nvSpPr>
          <p:cNvPr id="4" name="Slide Number Placeholder 3"/>
          <p:cNvSpPr>
            <a:spLocks noGrp="1"/>
          </p:cNvSpPr>
          <p:nvPr>
            <p:ph type="sldNum" sz="quarter" idx="5"/>
          </p:nvPr>
        </p:nvSpPr>
        <p:spPr/>
        <p:txBody>
          <a:bodyPr/>
          <a:lstStyle/>
          <a:p>
            <a:fld id="{7B592863-C30A-E748-8D57-1D5997E3E639}" type="slidenum">
              <a:rPr lang="en-US" smtClean="0"/>
              <a:t>24</a:t>
            </a:fld>
            <a:endParaRPr lang="en-US"/>
          </a:p>
        </p:txBody>
      </p:sp>
    </p:spTree>
    <p:extLst>
      <p:ext uri="{BB962C8B-B14F-4D97-AF65-F5344CB8AC3E}">
        <p14:creationId xmlns:p14="http://schemas.microsoft.com/office/powerpoint/2010/main" val="248399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ffectLst/>
              <a:latin typeface="Helvetica" pitchFamily="2" charset="0"/>
            </a:endParaRPr>
          </a:p>
          <a:p>
            <a:r>
              <a:rPr lang="en-US">
                <a:effectLst/>
                <a:latin typeface="Helvetica" pitchFamily="2" charset="0"/>
              </a:rPr>
              <a:t>We observe in </a:t>
            </a:r>
            <a:r>
              <a:rPr lang="en-US">
                <a:solidFill>
                  <a:srgbClr val="2C5CFB"/>
                </a:solidFill>
                <a:effectLst/>
                <a:latin typeface="Helvetica" pitchFamily="2" charset="0"/>
              </a:rPr>
              <a:t>Fig</a:t>
            </a:r>
            <a:endParaRPr lang="en-US">
              <a:effectLst/>
              <a:latin typeface="Helvetica" pitchFamily="2" charset="0"/>
            </a:endParaRPr>
          </a:p>
          <a:p>
            <a:r>
              <a:rPr lang="en-US">
                <a:solidFill>
                  <a:srgbClr val="2C5CFB"/>
                </a:solidFill>
                <a:effectLst/>
                <a:latin typeface="Helvetica" pitchFamily="2" charset="0"/>
              </a:rPr>
              <a:t>4A </a:t>
            </a:r>
            <a:r>
              <a:rPr lang="en-US">
                <a:effectLst/>
                <a:latin typeface="Helvetica" pitchFamily="2" charset="0"/>
              </a:rPr>
              <a:t>that the trend of users’ temporal orientation changes after the age of 27 to 28. Users’ past</a:t>
            </a:r>
          </a:p>
          <a:p>
            <a:r>
              <a:rPr lang="en-US">
                <a:effectLst/>
                <a:latin typeface="Helvetica" pitchFamily="2" charset="0"/>
              </a:rPr>
              <a:t>orientation increases sharply until this period and then increases steadily.</a:t>
            </a:r>
          </a:p>
        </p:txBody>
      </p:sp>
      <p:sp>
        <p:nvSpPr>
          <p:cNvPr id="4" name="Slide Number Placeholder 3"/>
          <p:cNvSpPr>
            <a:spLocks noGrp="1"/>
          </p:cNvSpPr>
          <p:nvPr>
            <p:ph type="sldNum" sz="quarter" idx="5"/>
          </p:nvPr>
        </p:nvSpPr>
        <p:spPr/>
        <p:txBody>
          <a:bodyPr/>
          <a:lstStyle/>
          <a:p>
            <a:fld id="{7B592863-C30A-E748-8D57-1D5997E3E639}" type="slidenum">
              <a:rPr lang="en-US" smtClean="0"/>
              <a:t>25</a:t>
            </a:fld>
            <a:endParaRPr lang="en-US"/>
          </a:p>
        </p:txBody>
      </p:sp>
    </p:spTree>
    <p:extLst>
      <p:ext uri="{BB962C8B-B14F-4D97-AF65-F5344CB8AC3E}">
        <p14:creationId xmlns:p14="http://schemas.microsoft.com/office/powerpoint/2010/main" val="3878453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592863-C30A-E748-8D57-1D5997E3E639}" type="slidenum">
              <a:rPr lang="en-US" smtClean="0"/>
              <a:t>26</a:t>
            </a:fld>
            <a:endParaRPr lang="en-US"/>
          </a:p>
        </p:txBody>
      </p:sp>
    </p:spTree>
    <p:extLst>
      <p:ext uri="{BB962C8B-B14F-4D97-AF65-F5344CB8AC3E}">
        <p14:creationId xmlns:p14="http://schemas.microsoft.com/office/powerpoint/2010/main" val="305707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a:t>Traditionally, assessed by self-report questionnaires, most commonly by </a:t>
            </a:r>
            <a:r>
              <a:rPr lang="en-US" sz="1200" err="1"/>
              <a:t>ZimbardoTime</a:t>
            </a:r>
            <a:r>
              <a:rPr lang="en-US" sz="1200"/>
              <a:t> Perspective Inventory.</a:t>
            </a:r>
          </a:p>
          <a:p>
            <a:pPr>
              <a:lnSpc>
                <a:spcPct val="100000"/>
              </a:lnSpc>
            </a:pPr>
            <a:r>
              <a:rPr lang="en-US" sz="1200"/>
              <a:t>Unidimensional TP from social media language has been studied.</a:t>
            </a:r>
          </a:p>
          <a:p>
            <a:pPr>
              <a:lnSpc>
                <a:spcPct val="100000"/>
              </a:lnSpc>
            </a:pPr>
            <a:r>
              <a:rPr lang="en-US" sz="1200"/>
              <a:t>E.g., TP correlated with different user attributes (e.g., age, gender, IQ, satisfaction with life, personality traits, etc.)</a:t>
            </a:r>
          </a:p>
          <a:p>
            <a:pPr>
              <a:lnSpc>
                <a:spcPct val="100000"/>
              </a:lnSpc>
            </a:pPr>
            <a:r>
              <a:rPr lang="en-US" sz="1400"/>
              <a:t>Unidimensional TP vs Bidimensional TP from social media language has been studied.</a:t>
            </a:r>
          </a:p>
          <a:p>
            <a:pPr lvl="1">
              <a:lnSpc>
                <a:spcPct val="100000"/>
              </a:lnSpc>
            </a:pPr>
            <a:r>
              <a:rPr lang="en-US" sz="1400"/>
              <a:t>E.g., Uni-TP correlation with different user attributes (e.g., age, gender, IQ, satisfaction with life, personality traits, etc.)</a:t>
            </a:r>
          </a:p>
          <a:p>
            <a:pPr>
              <a:lnSpc>
                <a:spcPct val="100000"/>
              </a:lnSpc>
            </a:pPr>
            <a:r>
              <a:rPr lang="en-US" sz="1400"/>
              <a:t>On the contrary, this paper is interested in both unidimensional and bidimensional aspects of TP from tweets.</a:t>
            </a:r>
          </a:p>
          <a:p>
            <a:pPr lvl="1">
              <a:lnSpc>
                <a:spcPct val="100000"/>
              </a:lnSpc>
            </a:pPr>
            <a:r>
              <a:rPr lang="en-US" sz="1400"/>
              <a:t>Unidimensional TP only accounts for temporal orientation (past, present, future). Hence, bidimensional TP can give us better insights into human attributes.</a:t>
            </a:r>
          </a:p>
          <a:p>
            <a:pPr>
              <a:lnSpc>
                <a:spcPct val="100000"/>
              </a:lnSpc>
            </a:pPr>
            <a:endParaRPr lang="en-US" sz="1200"/>
          </a:p>
          <a:p>
            <a:pPr lvl="0"/>
            <a:r>
              <a:rPr lang="en-US" sz="2000" b="0"/>
              <a:t>Past TP – Focus on Positives</a:t>
            </a:r>
          </a:p>
          <a:p>
            <a:pPr lvl="1"/>
            <a:r>
              <a:rPr lang="en-US" sz="2000" b="0"/>
              <a:t>“It gives me pleasure to think about the past”</a:t>
            </a:r>
          </a:p>
          <a:p>
            <a:pPr lvl="0"/>
            <a:r>
              <a:rPr lang="en-US" sz="2000" b="0"/>
              <a:t>Past TP – Focus on Negatives</a:t>
            </a:r>
          </a:p>
          <a:p>
            <a:pPr lvl="1"/>
            <a:r>
              <a:rPr lang="en-US" sz="2000" b="0"/>
              <a:t>“I think about bad things that have happened to me in the past”</a:t>
            </a:r>
          </a:p>
          <a:p>
            <a:pPr lvl="0"/>
            <a:r>
              <a:rPr lang="en-US" sz="2000" b="0"/>
              <a:t>Present TP – Hedonism</a:t>
            </a:r>
          </a:p>
          <a:p>
            <a:pPr lvl="1"/>
            <a:r>
              <a:rPr lang="en-US" sz="2000" b="0"/>
              <a:t>“Taking risks keeps my life from becoming boring.”</a:t>
            </a:r>
          </a:p>
          <a:p>
            <a:pPr lvl="0"/>
            <a:r>
              <a:rPr lang="en-US" sz="2000" b="0"/>
              <a:t>Present – Fatalism</a:t>
            </a:r>
          </a:p>
          <a:p>
            <a:pPr lvl="1"/>
            <a:r>
              <a:rPr lang="en-US" sz="2000" b="0"/>
              <a:t>“Often luck pays off better than hard work.”</a:t>
            </a:r>
          </a:p>
          <a:p>
            <a:pPr lvl="0"/>
            <a:r>
              <a:rPr lang="en-US" sz="2000" b="0"/>
              <a:t>Future</a:t>
            </a:r>
          </a:p>
          <a:p>
            <a:pPr lvl="1"/>
            <a:r>
              <a:rPr lang="en-US" sz="2000" b="0"/>
              <a:t>“I complete projects on time by making steady progress.”</a:t>
            </a:r>
          </a:p>
          <a:p>
            <a:pPr>
              <a:lnSpc>
                <a:spcPct val="100000"/>
              </a:lnSpc>
            </a:pPr>
            <a:endParaRPr lang="en-US" sz="1200"/>
          </a:p>
          <a:p>
            <a:pPr>
              <a:lnSpc>
                <a:spcPct val="100000"/>
              </a:lnSpc>
            </a:pPr>
            <a:endParaRPr lang="en-US" sz="1200"/>
          </a:p>
        </p:txBody>
      </p:sp>
      <p:sp>
        <p:nvSpPr>
          <p:cNvPr id="4" name="Slide Number Placeholder 3"/>
          <p:cNvSpPr>
            <a:spLocks noGrp="1"/>
          </p:cNvSpPr>
          <p:nvPr>
            <p:ph type="sldNum" sz="quarter" idx="5"/>
          </p:nvPr>
        </p:nvSpPr>
        <p:spPr/>
        <p:txBody>
          <a:bodyPr/>
          <a:lstStyle/>
          <a:p>
            <a:fld id="{7B592863-C30A-E748-8D57-1D5997E3E639}" type="slidenum">
              <a:rPr lang="en-US" smtClean="0"/>
              <a:t>5</a:t>
            </a:fld>
            <a:endParaRPr lang="en-US"/>
          </a:p>
        </p:txBody>
      </p:sp>
    </p:spTree>
    <p:extLst>
      <p:ext uri="{BB962C8B-B14F-4D97-AF65-F5344CB8AC3E}">
        <p14:creationId xmlns:p14="http://schemas.microsoft.com/office/powerpoint/2010/main" val="73474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Created training data for classification by aggregating tweets based on Twitter’s hashtag information</a:t>
            </a:r>
          </a:p>
          <a:p>
            <a:r>
              <a:rPr lang="en-US"/>
              <a:t>A temporal orientation classifier classifies user-level tweets into either of past, present, or future categories.</a:t>
            </a:r>
          </a:p>
          <a:p>
            <a:pPr lvl="1"/>
            <a:r>
              <a:rPr lang="en-US"/>
              <a:t>Tweets classified in this way are then grouped for each user to get user-level unidimensional TP.</a:t>
            </a:r>
          </a:p>
          <a:p>
            <a:r>
              <a:rPr lang="en-US"/>
              <a:t>Then, a pre-trained sentiment classifier further classifies the tweets of each temporal category into positive, negative and neutral and give rise to 9-factor scale:</a:t>
            </a:r>
          </a:p>
          <a:p>
            <a:pPr lvl="1"/>
            <a:r>
              <a:rPr lang="en-US"/>
              <a:t>Past-Positive, Past-Negative, Past-Neutral,</a:t>
            </a:r>
          </a:p>
          <a:p>
            <a:pPr lvl="1"/>
            <a:r>
              <a:rPr lang="en-US"/>
              <a:t>Present-Positive, Present-Negative, Present-Neutral,</a:t>
            </a:r>
          </a:p>
          <a:p>
            <a:pPr lvl="1"/>
            <a:r>
              <a:rPr lang="en-US"/>
              <a:t>Future-Positive, Future-Positive, Future-Neutral</a:t>
            </a:r>
          </a:p>
          <a:p>
            <a:pPr lvl="1"/>
            <a:endParaRPr lang="en-US"/>
          </a:p>
          <a:p>
            <a:endParaRPr lang="en-US"/>
          </a:p>
        </p:txBody>
      </p:sp>
      <p:sp>
        <p:nvSpPr>
          <p:cNvPr id="4" name="Slide Number Placeholder 3"/>
          <p:cNvSpPr>
            <a:spLocks noGrp="1"/>
          </p:cNvSpPr>
          <p:nvPr>
            <p:ph type="sldNum" sz="quarter" idx="5"/>
          </p:nvPr>
        </p:nvSpPr>
        <p:spPr/>
        <p:txBody>
          <a:bodyPr/>
          <a:lstStyle/>
          <a:p>
            <a:fld id="{7B592863-C30A-E748-8D57-1D5997E3E639}" type="slidenum">
              <a:rPr lang="en-US" smtClean="0"/>
              <a:t>8</a:t>
            </a:fld>
            <a:endParaRPr lang="en-US"/>
          </a:p>
        </p:txBody>
      </p:sp>
    </p:spTree>
    <p:extLst>
      <p:ext uri="{BB962C8B-B14F-4D97-AF65-F5344CB8AC3E}">
        <p14:creationId xmlns:p14="http://schemas.microsoft.com/office/powerpoint/2010/main" val="1704769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H_1 is called a hidden time step</a:t>
            </a:r>
          </a:p>
          <a:p>
            <a:endParaRPr lang="en-US"/>
          </a:p>
          <a:p>
            <a:r>
              <a:rPr lang="en-US"/>
              <a:t>Recap RNN: A neural network architecture that</a:t>
            </a:r>
          </a:p>
          <a:p>
            <a:pPr marL="171450" indent="-171450">
              <a:buFont typeface="Arial" panose="020B0604020202020204" pitchFamily="34" charset="0"/>
              <a:buChar char="•"/>
            </a:pPr>
            <a:r>
              <a:rPr lang="en-US"/>
              <a:t>Presents one input item at a time to a network and contains one or more cycles within its network connections</a:t>
            </a:r>
          </a:p>
          <a:p>
            <a:pPr marL="171450" indent="-171450">
              <a:buFont typeface="Arial" panose="020B0604020202020204" pitchFamily="34" charset="0"/>
              <a:buChar char="•"/>
            </a:pPr>
            <a:r>
              <a:rPr lang="en-US"/>
              <a:t>Cycle – a network </a:t>
            </a:r>
            <a:r>
              <a:rPr lang="en-US" err="1"/>
              <a:t>wher</a:t>
            </a:r>
            <a:r>
              <a:rPr lang="en-US"/>
              <a:t> the value of a unity is directly or </a:t>
            </a:r>
            <a:r>
              <a:rPr lang="en-US" err="1"/>
              <a:t>idirectly</a:t>
            </a:r>
            <a:r>
              <a:rPr lang="en-US"/>
              <a:t> dependent on its own earlier outputs as an input</a:t>
            </a:r>
          </a:p>
          <a:p>
            <a:pPr marL="171450" indent="-171450">
              <a:buFont typeface="Arial" panose="020B0604020202020204" pitchFamily="34" charset="0"/>
              <a:buChar char="•"/>
            </a:pPr>
            <a:r>
              <a:rPr lang="en-US"/>
              <a:t>Useful  for variable-length sequential data</a:t>
            </a:r>
          </a:p>
          <a:p>
            <a:pPr marL="628650" lvl="1" indent="-171450">
              <a:buFont typeface="Arial" panose="020B0604020202020204" pitchFamily="34" charset="0"/>
              <a:buChar char="•"/>
            </a:pPr>
            <a:r>
              <a:rPr lang="en-US"/>
              <a:t>Hidden </a:t>
            </a:r>
            <a:r>
              <a:rPr lang="en-US" err="1"/>
              <a:t>layter</a:t>
            </a:r>
            <a:r>
              <a:rPr lang="en-US"/>
              <a:t> from previous time step lifts restriction of a fixed-length prior context – therefore greater context like a saved memory.</a:t>
            </a:r>
          </a:p>
          <a:p>
            <a:pPr marL="628650" lvl="1" indent="-171450">
              <a:buFont typeface="Arial" panose="020B0604020202020204" pitchFamily="34" charset="0"/>
              <a:buChar char="•"/>
            </a:pPr>
            <a:r>
              <a:rPr lang="en-US"/>
              <a:t>Recall back propagation: differentiation using computation graphs to update the parameters</a:t>
            </a:r>
          </a:p>
          <a:p>
            <a:pPr marL="1085850" lvl="2" indent="-171450">
              <a:buFont typeface="Arial" panose="020B0604020202020204" pitchFamily="34" charset="0"/>
              <a:buChar char="•"/>
            </a:pPr>
            <a:r>
              <a:rPr lang="en-US"/>
              <a:t>Partial derivatives of loss function</a:t>
            </a:r>
          </a:p>
          <a:p>
            <a:pPr marL="171450" lvl="0" indent="-171450">
              <a:buFont typeface="Arial" panose="020B0604020202020204" pitchFamily="34" charset="0"/>
              <a:buChar char="•"/>
            </a:pPr>
            <a:r>
              <a:rPr lang="en-US"/>
              <a:t>Problems with RNN</a:t>
            </a:r>
          </a:p>
          <a:p>
            <a:pPr marL="171450" lvl="0" indent="-171450">
              <a:buFont typeface="Arial" panose="020B0604020202020204" pitchFamily="34" charset="0"/>
              <a:buChar char="•"/>
            </a:pPr>
            <a:r>
              <a:rPr lang="en-US"/>
              <a:t>Hidden layers expected to perform two distinct tasks at the same time:</a:t>
            </a:r>
          </a:p>
          <a:p>
            <a:pPr marL="628650" lvl="1" indent="-171450">
              <a:buFont typeface="Arial" panose="020B0604020202020204" pitchFamily="34" charset="0"/>
              <a:buChar char="•"/>
            </a:pPr>
            <a:r>
              <a:rPr lang="en-US"/>
              <a:t>Provide </a:t>
            </a:r>
            <a:r>
              <a:rPr lang="en-US" err="1"/>
              <a:t>iunfo</a:t>
            </a:r>
            <a:r>
              <a:rPr lang="en-US"/>
              <a:t> useful for current decision</a:t>
            </a:r>
          </a:p>
          <a:p>
            <a:pPr marL="628650" lvl="1" indent="-171450">
              <a:buFont typeface="Arial" panose="020B0604020202020204" pitchFamily="34" charset="0"/>
              <a:buChar char="•"/>
            </a:pPr>
            <a:r>
              <a:rPr lang="en-US"/>
              <a:t>Update and carry forward info required for future decisions</a:t>
            </a:r>
          </a:p>
          <a:p>
            <a:pPr marL="628650" lvl="1" indent="-171450">
              <a:buFont typeface="Arial" panose="020B0604020202020204" pitchFamily="34" charset="0"/>
              <a:buChar char="•"/>
            </a:pPr>
            <a:r>
              <a:rPr lang="en-US"/>
              <a:t>RNNs have to carry both info in the same place…can cause vanishing gradient problems.</a:t>
            </a:r>
          </a:p>
          <a:p>
            <a:pPr marL="171450" lvl="0" indent="-171450">
              <a:buFont typeface="Arial" panose="020B0604020202020204" pitchFamily="34" charset="0"/>
              <a:buChar char="•"/>
            </a:pPr>
            <a:r>
              <a:rPr lang="en-US"/>
              <a:t>Vanishing gradient problem</a:t>
            </a:r>
          </a:p>
          <a:p>
            <a:pPr marL="628650" lvl="1" indent="-171450">
              <a:buFont typeface="Arial" panose="020B0604020202020204" pitchFamily="34" charset="0"/>
              <a:buChar char="•"/>
            </a:pPr>
            <a:r>
              <a:rPr lang="en-US"/>
              <a:t>In the training phase, the process of back-</a:t>
            </a:r>
            <a:r>
              <a:rPr lang="en-US" err="1"/>
              <a:t>propogation</a:t>
            </a:r>
            <a:r>
              <a:rPr lang="en-US"/>
              <a:t> through time requires repeated multiplication of the gradients (one for each time step in other words, the length of the sequence). Often this drives the resulting gradient to zero thus rendering it useless for making parameter adjustments.</a:t>
            </a:r>
          </a:p>
          <a:p>
            <a:pPr marL="628650" lvl="1" indent="-171450">
              <a:buFont typeface="Arial" panose="020B0604020202020204" pitchFamily="34" charset="0"/>
              <a:buChar char="•"/>
            </a:pPr>
            <a:endParaRPr lang="en-US"/>
          </a:p>
          <a:p>
            <a:pPr marL="1085850" lvl="2"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7B592863-C30A-E748-8D57-1D5997E3E639}" type="slidenum">
              <a:rPr lang="en-US" smtClean="0"/>
              <a:t>10</a:t>
            </a:fld>
            <a:endParaRPr lang="en-US"/>
          </a:p>
        </p:txBody>
      </p:sp>
    </p:spTree>
    <p:extLst>
      <p:ext uri="{BB962C8B-B14F-4D97-AF65-F5344CB8AC3E}">
        <p14:creationId xmlns:p14="http://schemas.microsoft.com/office/powerpoint/2010/main" val="13817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have internal gates that regulate the flow of information. These gates can learn which data in a sequence is important to keep or throw away.</a:t>
            </a:r>
          </a:p>
          <a:p>
            <a:pPr marL="0"/>
            <a:endParaRPr lang="en-US" sz="1400">
              <a:latin typeface="+mn-lt"/>
            </a:endParaRPr>
          </a:p>
          <a:p>
            <a:pPr marL="0"/>
            <a:r>
              <a:rPr lang="en-US" sz="1400">
                <a:latin typeface="+mn-lt"/>
              </a:rPr>
              <a:t>divides context management problem into 2 sub-problems:</a:t>
            </a:r>
          </a:p>
          <a:p>
            <a:pPr marL="0" lvl="1"/>
            <a:r>
              <a:rPr lang="en-US" sz="1400">
                <a:latin typeface="+mn-lt"/>
              </a:rPr>
              <a:t>Remove information no longer needed from context</a:t>
            </a:r>
          </a:p>
          <a:p>
            <a:pPr lvl="1"/>
            <a:r>
              <a:rPr lang="en-US" sz="1400"/>
              <a:t>Add information likely to be needed later for decision making.</a:t>
            </a:r>
          </a:p>
          <a:p>
            <a:r>
              <a:rPr lang="en-US" sz="1400"/>
              <a:t>LSTM does this by adding a new layer dedicated to capturing context using specialized neural units that use gates to control info flow</a:t>
            </a:r>
          </a:p>
          <a:p>
            <a:endParaRPr lang="en-US" sz="1400"/>
          </a:p>
          <a:p>
            <a:r>
              <a:rPr lang="en-US" sz="1400"/>
              <a:t>Bi-directional LSTM solves the problem with regular RNN for sequence </a:t>
            </a:r>
            <a:r>
              <a:rPr lang="en-US" sz="1400" err="1"/>
              <a:t>calssification</a:t>
            </a:r>
            <a:r>
              <a:rPr lang="en-US" sz="1400"/>
              <a:t>. The </a:t>
            </a:r>
            <a:r>
              <a:rPr lang="en-US" sz="1400" err="1"/>
              <a:t>rerpresentation</a:t>
            </a:r>
            <a:r>
              <a:rPr lang="en-US" sz="1400"/>
              <a:t> of the input sequence tends to reflect more information about the </a:t>
            </a:r>
            <a:r>
              <a:rPr lang="en-US" sz="1400" err="1"/>
              <a:t>ewnd</a:t>
            </a:r>
            <a:r>
              <a:rPr lang="en-US" sz="1400"/>
              <a:t> of the </a:t>
            </a:r>
            <a:r>
              <a:rPr lang="en-US" sz="1400" err="1"/>
              <a:t>sequencerather</a:t>
            </a:r>
            <a:r>
              <a:rPr lang="en-US" sz="1400"/>
              <a:t> than </a:t>
            </a:r>
            <a:r>
              <a:rPr lang="en-US" sz="1400" err="1"/>
              <a:t>thstart</a:t>
            </a:r>
            <a:r>
              <a:rPr lang="en-US" sz="1400"/>
              <a:t>.</a:t>
            </a:r>
            <a:endParaRPr lang="en-US"/>
          </a:p>
        </p:txBody>
      </p:sp>
      <p:sp>
        <p:nvSpPr>
          <p:cNvPr id="4" name="Slide Number Placeholder 3"/>
          <p:cNvSpPr>
            <a:spLocks noGrp="1"/>
          </p:cNvSpPr>
          <p:nvPr>
            <p:ph type="sldNum" sz="quarter" idx="5"/>
          </p:nvPr>
        </p:nvSpPr>
        <p:spPr/>
        <p:txBody>
          <a:bodyPr/>
          <a:lstStyle/>
          <a:p>
            <a:fld id="{7B592863-C30A-E748-8D57-1D5997E3E639}" type="slidenum">
              <a:rPr lang="en-US" smtClean="0"/>
              <a:t>11</a:t>
            </a:fld>
            <a:endParaRPr lang="en-US"/>
          </a:p>
        </p:txBody>
      </p:sp>
    </p:spTree>
    <p:extLst>
      <p:ext uri="{BB962C8B-B14F-4D97-AF65-F5344CB8AC3E}">
        <p14:creationId xmlns:p14="http://schemas.microsoft.com/office/powerpoint/2010/main" val="310360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Bi-directional LSTM solves the problem with regular RNN for sequence </a:t>
            </a:r>
            <a:r>
              <a:rPr lang="en-US" sz="1400" err="1"/>
              <a:t>calssification</a:t>
            </a:r>
            <a:r>
              <a:rPr lang="en-US" sz="1400"/>
              <a:t>. The </a:t>
            </a:r>
            <a:r>
              <a:rPr lang="en-US" sz="1400" err="1"/>
              <a:t>rerpresentation</a:t>
            </a:r>
            <a:r>
              <a:rPr lang="en-US" sz="1400"/>
              <a:t> of the input sequence tends to reflect more information about the </a:t>
            </a:r>
            <a:r>
              <a:rPr lang="en-US" sz="1400" err="1"/>
              <a:t>ewnd</a:t>
            </a:r>
            <a:r>
              <a:rPr lang="en-US" sz="1400"/>
              <a:t> of the </a:t>
            </a:r>
            <a:r>
              <a:rPr lang="en-US" sz="1400" err="1"/>
              <a:t>sequencerather</a:t>
            </a:r>
            <a:r>
              <a:rPr lang="en-US" sz="1400"/>
              <a:t> than </a:t>
            </a:r>
            <a:r>
              <a:rPr lang="en-US" sz="1400" err="1"/>
              <a:t>thstart</a:t>
            </a:r>
            <a:r>
              <a:rPr lang="en-US" sz="1400"/>
              <a:t>.</a:t>
            </a:r>
          </a:p>
        </p:txBody>
      </p:sp>
      <p:sp>
        <p:nvSpPr>
          <p:cNvPr id="4" name="Slide Number Placeholder 3"/>
          <p:cNvSpPr>
            <a:spLocks noGrp="1"/>
          </p:cNvSpPr>
          <p:nvPr>
            <p:ph type="sldNum" sz="quarter" idx="5"/>
          </p:nvPr>
        </p:nvSpPr>
        <p:spPr/>
        <p:txBody>
          <a:bodyPr/>
          <a:lstStyle/>
          <a:p>
            <a:fld id="{7B592863-C30A-E748-8D57-1D5997E3E639}" type="slidenum">
              <a:rPr lang="en-US" smtClean="0"/>
              <a:t>12</a:t>
            </a:fld>
            <a:endParaRPr lang="en-US"/>
          </a:p>
        </p:txBody>
      </p:sp>
    </p:spTree>
    <p:extLst>
      <p:ext uri="{BB962C8B-B14F-4D97-AF65-F5344CB8AC3E}">
        <p14:creationId xmlns:p14="http://schemas.microsoft.com/office/powerpoint/2010/main" val="1907624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Not all words contribute equally to the representation of the sentence meaning. Hence, we introduce attention mechanism to extract such words that are important to the meaning of the sentence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Find important segments of a word sequence by aggregating the representation of those informative words to form a sentence vector.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That is, we first feed the word annotation hit through a one-layer MLP to get </a:t>
            </a:r>
            <a:r>
              <a:rPr lang="en-US" err="1"/>
              <a:t>uit</a:t>
            </a:r>
            <a:r>
              <a:rPr lang="en-US"/>
              <a:t> as a hidden representation of hit, then we measure the importance of the word as the similarity of </a:t>
            </a:r>
            <a:r>
              <a:rPr lang="en-US" err="1"/>
              <a:t>uit</a:t>
            </a:r>
            <a:r>
              <a:rPr lang="en-US"/>
              <a:t> with a word level context vector </a:t>
            </a:r>
            <a:r>
              <a:rPr lang="en-US" err="1"/>
              <a:t>uw</a:t>
            </a:r>
            <a:r>
              <a:rPr lang="en-US"/>
              <a:t> and get a normalized importance weight </a:t>
            </a:r>
            <a:r>
              <a:rPr lang="el-GR"/>
              <a:t>α</a:t>
            </a:r>
            <a:r>
              <a:rPr lang="en-US"/>
              <a:t>it through a </a:t>
            </a:r>
            <a:r>
              <a:rPr lang="en-US" err="1"/>
              <a:t>softmax</a:t>
            </a:r>
            <a:r>
              <a:rPr lang="en-US"/>
              <a:t> function. After that, </a:t>
            </a:r>
            <a:r>
              <a:rPr lang="en-US" err="1"/>
              <a:t>wecompute</a:t>
            </a:r>
            <a:r>
              <a:rPr lang="en-US"/>
              <a:t> the sentence vector </a:t>
            </a:r>
            <a:r>
              <a:rPr lang="en-US" err="1"/>
              <a:t>si</a:t>
            </a:r>
            <a:r>
              <a:rPr lang="en-US"/>
              <a:t> (we abuse the notation here) as a weighted sum of the word annotations based on the weights. The context vector </a:t>
            </a:r>
            <a:r>
              <a:rPr lang="en-US" err="1"/>
              <a:t>uw</a:t>
            </a:r>
            <a:r>
              <a:rPr lang="en-US"/>
              <a:t> can be seen as a high level representation of a fixed query “what is the informative word” over the words like that used in memory networks (Sukhbaatar et al., 2015; Kumar et al., 2015). The word context vector </a:t>
            </a:r>
            <a:r>
              <a:rPr lang="en-US" err="1"/>
              <a:t>uw</a:t>
            </a:r>
            <a:r>
              <a:rPr lang="en-US"/>
              <a:t> is randomly initialized and jointly learned during the training process</a:t>
            </a:r>
          </a:p>
          <a:p>
            <a:endParaRPr lang="en-US"/>
          </a:p>
        </p:txBody>
      </p:sp>
      <p:sp>
        <p:nvSpPr>
          <p:cNvPr id="4" name="Slide Number Placeholder 3"/>
          <p:cNvSpPr>
            <a:spLocks noGrp="1"/>
          </p:cNvSpPr>
          <p:nvPr>
            <p:ph type="sldNum" sz="quarter" idx="5"/>
          </p:nvPr>
        </p:nvSpPr>
        <p:spPr/>
        <p:txBody>
          <a:bodyPr/>
          <a:lstStyle/>
          <a:p>
            <a:fld id="{7B592863-C30A-E748-8D57-1D5997E3E639}" type="slidenum">
              <a:rPr lang="en-US" smtClean="0"/>
              <a:t>13</a:t>
            </a:fld>
            <a:endParaRPr lang="en-US"/>
          </a:p>
        </p:txBody>
      </p:sp>
    </p:spTree>
    <p:extLst>
      <p:ext uri="{BB962C8B-B14F-4D97-AF65-F5344CB8AC3E}">
        <p14:creationId xmlns:p14="http://schemas.microsoft.com/office/powerpoint/2010/main" val="74998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CNN a type of neural network common in use with computer vision to recognize objects and patterns in images. One of their defining traits is use of filters within convolutional layers.</a:t>
            </a:r>
          </a:p>
          <a:p>
            <a:r>
              <a:rPr lang="en-US" b="0" i="0">
                <a:solidFill>
                  <a:srgbClr val="54595F"/>
                </a:solidFill>
                <a:effectLst/>
                <a:latin typeface="TELUS-Web"/>
              </a:rPr>
              <a:t>A filter is simply a matrix of randomized number values.</a:t>
            </a:r>
          </a:p>
          <a:p>
            <a:r>
              <a:rPr lang="en-US" b="0" i="0">
                <a:solidFill>
                  <a:srgbClr val="54595F"/>
                </a:solidFill>
                <a:effectLst/>
                <a:latin typeface="TELUS-Web"/>
              </a:rPr>
              <a:t>Pooling: main purpose is to reduce the size of a feature map. </a:t>
            </a:r>
          </a:p>
          <a:p>
            <a:endParaRPr lang="en-US" b="0" i="0">
              <a:solidFill>
                <a:srgbClr val="54595F"/>
              </a:solidFill>
              <a:effectLst/>
              <a:latin typeface="TELUS-Web"/>
            </a:endParaRPr>
          </a:p>
          <a:p>
            <a:r>
              <a:rPr lang="en-US" b="0" i="0">
                <a:solidFill>
                  <a:srgbClr val="202124"/>
                </a:solidFill>
                <a:effectLst/>
                <a:latin typeface="Roboto" panose="02000000000000000000" pitchFamily="2" charset="0"/>
              </a:rPr>
              <a:t>Maximum pooling, or max pooling, is a pooling operation that </a:t>
            </a:r>
            <a:r>
              <a:rPr lang="en-US" b="1" i="0">
                <a:solidFill>
                  <a:srgbClr val="202124"/>
                </a:solidFill>
                <a:effectLst/>
                <a:latin typeface="Roboto" panose="02000000000000000000" pitchFamily="2" charset="0"/>
              </a:rPr>
              <a:t>calculates the maximum, or largest, value in each patch of each feature map</a:t>
            </a:r>
            <a:r>
              <a:rPr lang="en-US" b="0" i="0">
                <a:solidFill>
                  <a:srgbClr val="202124"/>
                </a:solidFill>
                <a:effectLst/>
                <a:latin typeface="Roboto" panose="02000000000000000000" pitchFamily="2" charset="0"/>
              </a:rPr>
              <a:t>. The results are down sampled or pooled feature maps that highlight the most present feature in the patch, not the average presence of the feature in the case of average pooling.</a:t>
            </a:r>
          </a:p>
          <a:p>
            <a:r>
              <a:rPr lang="en-US" b="0" i="0">
                <a:solidFill>
                  <a:srgbClr val="202124"/>
                </a:solidFill>
                <a:effectLst/>
                <a:latin typeface="Roboto" panose="02000000000000000000" pitchFamily="2" charset="0"/>
                <a:sym typeface="Wingdings" pitchFamily="2" charset="2"/>
              </a:rPr>
              <a:t> WHY to help prevent over-fitting by providing an abstracted form of the representation. IT reduces computational cost by reducing the number of parameters to learn and provide basic translation </a:t>
            </a:r>
            <a:r>
              <a:rPr lang="en-US" b="0" i="0" err="1">
                <a:solidFill>
                  <a:srgbClr val="202124"/>
                </a:solidFill>
                <a:effectLst/>
                <a:latin typeface="Roboto" panose="02000000000000000000" pitchFamily="2" charset="0"/>
                <a:sym typeface="Wingdings" pitchFamily="2" charset="2"/>
              </a:rPr>
              <a:t>invairance</a:t>
            </a:r>
            <a:r>
              <a:rPr lang="en-US" b="0" i="0">
                <a:solidFill>
                  <a:srgbClr val="202124"/>
                </a:solidFill>
                <a:effectLst/>
                <a:latin typeface="Roboto" panose="02000000000000000000" pitchFamily="2" charset="0"/>
                <a:sym typeface="Wingdings" pitchFamily="2" charset="2"/>
              </a:rPr>
              <a:t> to the </a:t>
            </a:r>
            <a:r>
              <a:rPr lang="en-US" b="0" i="0" err="1">
                <a:solidFill>
                  <a:srgbClr val="202124"/>
                </a:solidFill>
                <a:effectLst/>
                <a:latin typeface="Roboto" panose="02000000000000000000" pitchFamily="2" charset="0"/>
                <a:sym typeface="Wingdings" pitchFamily="2" charset="2"/>
              </a:rPr>
              <a:t>itnernal</a:t>
            </a:r>
            <a:r>
              <a:rPr lang="en-US" b="0" i="0">
                <a:solidFill>
                  <a:srgbClr val="202124"/>
                </a:solidFill>
                <a:effectLst/>
                <a:latin typeface="Roboto" panose="02000000000000000000" pitchFamily="2" charset="0"/>
                <a:sym typeface="Wingdings" pitchFamily="2" charset="2"/>
              </a:rPr>
              <a:t> presentation.</a:t>
            </a:r>
            <a:endParaRPr lang="en-US" b="0" i="0">
              <a:solidFill>
                <a:srgbClr val="54595F"/>
              </a:solidFill>
              <a:effectLst/>
              <a:latin typeface="TELUS-Web"/>
            </a:endParaRPr>
          </a:p>
          <a:p>
            <a:endParaRPr lang="en-US"/>
          </a:p>
        </p:txBody>
      </p:sp>
      <p:sp>
        <p:nvSpPr>
          <p:cNvPr id="4" name="Slide Number Placeholder 3"/>
          <p:cNvSpPr>
            <a:spLocks noGrp="1"/>
          </p:cNvSpPr>
          <p:nvPr>
            <p:ph type="sldNum" sz="quarter" idx="5"/>
          </p:nvPr>
        </p:nvSpPr>
        <p:spPr/>
        <p:txBody>
          <a:bodyPr/>
          <a:lstStyle/>
          <a:p>
            <a:fld id="{7B592863-C30A-E748-8D57-1D5997E3E639}" type="slidenum">
              <a:rPr lang="en-US" smtClean="0"/>
              <a:t>14</a:t>
            </a:fld>
            <a:endParaRPr lang="en-US"/>
          </a:p>
        </p:txBody>
      </p:sp>
    </p:spTree>
    <p:extLst>
      <p:ext uri="{BB962C8B-B14F-4D97-AF65-F5344CB8AC3E}">
        <p14:creationId xmlns:p14="http://schemas.microsoft.com/office/powerpoint/2010/main" val="2026901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02124"/>
                </a:solidFill>
                <a:effectLst/>
                <a:latin typeface="Roboto" panose="02000000000000000000" pitchFamily="2" charset="0"/>
              </a:rPr>
              <a:t>Categorical </a:t>
            </a:r>
            <a:r>
              <a:rPr lang="en-US" b="0" i="0" err="1">
                <a:solidFill>
                  <a:srgbClr val="202124"/>
                </a:solidFill>
                <a:effectLst/>
                <a:latin typeface="Roboto" panose="02000000000000000000" pitchFamily="2" charset="0"/>
              </a:rPr>
              <a:t>crossentropy</a:t>
            </a:r>
            <a:r>
              <a:rPr lang="en-US" b="0" i="0">
                <a:solidFill>
                  <a:srgbClr val="202124"/>
                </a:solidFill>
                <a:effectLst/>
                <a:latin typeface="Roboto" panose="02000000000000000000" pitchFamily="2" charset="0"/>
              </a:rPr>
              <a:t> is </a:t>
            </a:r>
            <a:r>
              <a:rPr lang="en-US" b="1" i="0">
                <a:solidFill>
                  <a:srgbClr val="202124"/>
                </a:solidFill>
                <a:effectLst/>
                <a:latin typeface="Roboto" panose="02000000000000000000" pitchFamily="2" charset="0"/>
              </a:rPr>
              <a:t>a loss function that is used in multi-class classification tasks</a:t>
            </a:r>
            <a:r>
              <a:rPr lang="en-US" b="0" i="0">
                <a:solidFill>
                  <a:srgbClr val="202124"/>
                </a:solidFill>
                <a:effectLst/>
                <a:latin typeface="Roboto" panose="02000000000000000000" pitchFamily="2" charset="0"/>
              </a:rPr>
              <a:t>. These are tasks where an example can only belong to one out of many possible categories, and the model must decide which one. Formally, it is designed to quantify the difference between two probability distributions.</a:t>
            </a:r>
          </a:p>
          <a:p>
            <a:endParaRPr lang="en-US" b="0" i="0">
              <a:solidFill>
                <a:srgbClr val="202124"/>
              </a:solidFill>
              <a:effectLst/>
              <a:latin typeface="Roboto" panose="02000000000000000000" pitchFamily="2" charset="0"/>
            </a:endParaRPr>
          </a:p>
          <a:p>
            <a:r>
              <a:rPr lang="en-US" b="0" i="0">
                <a:solidFill>
                  <a:srgbClr val="202124"/>
                </a:solidFill>
                <a:effectLst/>
                <a:latin typeface="Roboto" panose="02000000000000000000" pitchFamily="2" charset="0"/>
              </a:rPr>
              <a:t>Batch size refers to number of samples processed before the model is updated. The number of epochs is the </a:t>
            </a:r>
            <a:r>
              <a:rPr lang="en-US" b="0" i="0" err="1">
                <a:solidFill>
                  <a:srgbClr val="202124"/>
                </a:solidFill>
                <a:effectLst/>
                <a:latin typeface="Roboto" panose="02000000000000000000" pitchFamily="2" charset="0"/>
              </a:rPr>
              <a:t>nubmer</a:t>
            </a:r>
            <a:r>
              <a:rPr lang="en-US" b="0" i="0">
                <a:solidFill>
                  <a:srgbClr val="202124"/>
                </a:solidFill>
                <a:effectLst/>
                <a:latin typeface="Roboto" panose="02000000000000000000" pitchFamily="2" charset="0"/>
              </a:rPr>
              <a:t> of complete passes through the training </a:t>
            </a:r>
            <a:r>
              <a:rPr lang="en-US" b="0" i="0" err="1">
                <a:solidFill>
                  <a:srgbClr val="202124"/>
                </a:solidFill>
                <a:effectLst/>
                <a:latin typeface="Roboto" panose="02000000000000000000" pitchFamily="2" charset="0"/>
              </a:rPr>
              <a:t>datset</a:t>
            </a:r>
            <a:r>
              <a:rPr lang="en-US" b="0" i="0">
                <a:solidFill>
                  <a:srgbClr val="202124"/>
                </a:solidFill>
                <a:effectLst/>
                <a:latin typeface="Roboto" panose="02000000000000000000" pitchFamily="2" charset="0"/>
              </a:rPr>
              <a:t>. </a:t>
            </a:r>
          </a:p>
          <a:p>
            <a:r>
              <a:rPr lang="en-US" b="0" i="0">
                <a:solidFill>
                  <a:srgbClr val="202124"/>
                </a:solidFill>
                <a:effectLst/>
                <a:latin typeface="Roboto" panose="02000000000000000000" pitchFamily="2" charset="0"/>
              </a:rPr>
              <a:t>Dropout is </a:t>
            </a:r>
            <a:r>
              <a:rPr lang="en-US" b="1" i="0">
                <a:solidFill>
                  <a:srgbClr val="202124"/>
                </a:solidFill>
                <a:effectLst/>
                <a:latin typeface="Roboto" panose="02000000000000000000" pitchFamily="2" charset="0"/>
              </a:rPr>
              <a:t>a regularization technique for reducing overfitting in neural networks by preventing complex co-adaptations on training data</a:t>
            </a:r>
            <a:r>
              <a:rPr lang="en-US" b="0" i="0">
                <a:solidFill>
                  <a:srgbClr val="202124"/>
                </a:solidFill>
                <a:effectLst/>
                <a:latin typeface="Roboto" panose="02000000000000000000" pitchFamily="2" charset="0"/>
              </a:rPr>
              <a:t>. It is a very efficient way of performing model averaging with neural networks. The term "dropout" refers to dropping out units (both hidden and visible) in a neural network.</a:t>
            </a:r>
          </a:p>
          <a:p>
            <a:endParaRPr lang="en-US"/>
          </a:p>
        </p:txBody>
      </p:sp>
      <p:sp>
        <p:nvSpPr>
          <p:cNvPr id="4" name="Slide Number Placeholder 3"/>
          <p:cNvSpPr>
            <a:spLocks noGrp="1"/>
          </p:cNvSpPr>
          <p:nvPr>
            <p:ph type="sldNum" sz="quarter" idx="5"/>
          </p:nvPr>
        </p:nvSpPr>
        <p:spPr/>
        <p:txBody>
          <a:bodyPr/>
          <a:lstStyle/>
          <a:p>
            <a:fld id="{7B592863-C30A-E748-8D57-1D5997E3E639}" type="slidenum">
              <a:rPr lang="en-US" smtClean="0"/>
              <a:t>16</a:t>
            </a:fld>
            <a:endParaRPr lang="en-US"/>
          </a:p>
        </p:txBody>
      </p:sp>
    </p:spTree>
    <p:extLst>
      <p:ext uri="{BB962C8B-B14F-4D97-AF65-F5344CB8AC3E}">
        <p14:creationId xmlns:p14="http://schemas.microsoft.com/office/powerpoint/2010/main" val="2084617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C80C-CF7D-96BC-FEFE-5FC3CAF5C151}"/>
              </a:ext>
            </a:extLst>
          </p:cNvPr>
          <p:cNvSpPr>
            <a:spLocks noGrp="1"/>
          </p:cNvSpPr>
          <p:nvPr>
            <p:ph type="ctrTitle"/>
          </p:nvPr>
        </p:nvSpPr>
        <p:spPr>
          <a:xfrm>
            <a:off x="838200" y="1122363"/>
            <a:ext cx="10515600" cy="2387600"/>
          </a:xfrm>
        </p:spPr>
        <p:txBody>
          <a:bodyPr anchor="b"/>
          <a:lstStyle>
            <a:lvl1pPr algn="l">
              <a:defRPr sz="6000" b="1">
                <a:solidFill>
                  <a:srgbClr val="3366FF"/>
                </a:solidFill>
              </a:defRPr>
            </a:lvl1pPr>
          </a:lstStyle>
          <a:p>
            <a:r>
              <a:rPr lang="en-US"/>
              <a:t>Click to edit Master title style</a:t>
            </a:r>
          </a:p>
        </p:txBody>
      </p:sp>
      <p:sp>
        <p:nvSpPr>
          <p:cNvPr id="3" name="Subtitle 2">
            <a:extLst>
              <a:ext uri="{FF2B5EF4-FFF2-40B4-BE49-F238E27FC236}">
                <a16:creationId xmlns:a16="http://schemas.microsoft.com/office/drawing/2014/main" id="{EFAC25CE-681E-3847-5D82-834F014951A7}"/>
              </a:ext>
            </a:extLst>
          </p:cNvPr>
          <p:cNvSpPr>
            <a:spLocks noGrp="1"/>
          </p:cNvSpPr>
          <p:nvPr>
            <p:ph type="subTitle" idx="1"/>
          </p:nvPr>
        </p:nvSpPr>
        <p:spPr>
          <a:xfrm>
            <a:off x="838200" y="3602038"/>
            <a:ext cx="10515600" cy="1655762"/>
          </a:xfrm>
        </p:spPr>
        <p:txBody>
          <a:bodyPr/>
          <a:lstStyle>
            <a:lvl1pPr marL="0" indent="0" algn="l">
              <a:buNone/>
              <a:defRPr sz="2400">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7D7C63-B257-1FBC-6727-BA738E5821DA}"/>
              </a:ext>
            </a:extLst>
          </p:cNvPr>
          <p:cNvSpPr>
            <a:spLocks noGrp="1"/>
          </p:cNvSpPr>
          <p:nvPr>
            <p:ph type="dt" sz="half" idx="10"/>
          </p:nvPr>
        </p:nvSpPr>
        <p:spPr/>
        <p:txBody>
          <a:bodyPr/>
          <a:lstStyle>
            <a:lvl1pPr>
              <a:defRPr>
                <a:latin typeface="IBM Plex Sans" panose="020B0503050203000203" pitchFamily="34" charset="0"/>
              </a:defRPr>
            </a:lvl1pPr>
          </a:lstStyle>
          <a:p>
            <a:fld id="{AE468499-3B37-8E43-B8F4-48300047553E}" type="datetime1">
              <a:rPr lang="en-US" smtClean="0"/>
              <a:t>12/17/22</a:t>
            </a:fld>
            <a:endParaRPr lang="en-US"/>
          </a:p>
        </p:txBody>
      </p:sp>
      <p:sp>
        <p:nvSpPr>
          <p:cNvPr id="5" name="Footer Placeholder 4">
            <a:extLst>
              <a:ext uri="{FF2B5EF4-FFF2-40B4-BE49-F238E27FC236}">
                <a16:creationId xmlns:a16="http://schemas.microsoft.com/office/drawing/2014/main" id="{FD39265F-8A91-730B-C002-1BFD17F845F8}"/>
              </a:ext>
            </a:extLst>
          </p:cNvPr>
          <p:cNvSpPr>
            <a:spLocks noGrp="1"/>
          </p:cNvSpPr>
          <p:nvPr>
            <p:ph type="ftr" sz="quarter" idx="11"/>
          </p:nvPr>
        </p:nvSpPr>
        <p:spPr/>
        <p:txBody>
          <a:bodyPr/>
          <a:lstStyle>
            <a:lvl1pPr>
              <a:defRPr>
                <a:latin typeface="IBM Plex Sans" panose="020B0503050203000203" pitchFamily="34" charset="0"/>
              </a:defRPr>
            </a:lvl1pPr>
          </a:lstStyle>
          <a:p>
            <a:endParaRPr lang="en-US"/>
          </a:p>
        </p:txBody>
      </p:sp>
      <p:sp>
        <p:nvSpPr>
          <p:cNvPr id="6" name="Slide Number Placeholder 5">
            <a:extLst>
              <a:ext uri="{FF2B5EF4-FFF2-40B4-BE49-F238E27FC236}">
                <a16:creationId xmlns:a16="http://schemas.microsoft.com/office/drawing/2014/main" id="{447CEA9D-4B58-5B93-ADAE-D880D851C8C4}"/>
              </a:ext>
            </a:extLst>
          </p:cNvPr>
          <p:cNvSpPr>
            <a:spLocks noGrp="1"/>
          </p:cNvSpPr>
          <p:nvPr>
            <p:ph type="sldNum" sz="quarter" idx="12"/>
          </p:nvPr>
        </p:nvSpPr>
        <p:spPr/>
        <p:txBody>
          <a:bodyPr/>
          <a:lstStyle>
            <a:lvl1pPr>
              <a:defRPr>
                <a:latin typeface="IBM Plex Sans" panose="020B0503050203000203" pitchFamily="34" charset="0"/>
              </a:defRPr>
            </a:lvl1pPr>
          </a:lstStyle>
          <a:p>
            <a:fld id="{E6DCFC6F-85A8-EE4E-8C0E-BB477190C486}" type="slidenum">
              <a:rPr lang="en-US" smtClean="0"/>
              <a:pPr/>
              <a:t>‹#›</a:t>
            </a:fld>
            <a:endParaRPr lang="en-US"/>
          </a:p>
        </p:txBody>
      </p:sp>
    </p:spTree>
    <p:extLst>
      <p:ext uri="{BB962C8B-B14F-4D97-AF65-F5344CB8AC3E}">
        <p14:creationId xmlns:p14="http://schemas.microsoft.com/office/powerpoint/2010/main" val="25866631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82CF-A204-7E1B-09FD-08FA7080D8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0D85C5-FF78-0A85-6E82-81DCE077B6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A071E6-864F-82A5-9C43-86BB005941AC}"/>
              </a:ext>
            </a:extLst>
          </p:cNvPr>
          <p:cNvSpPr>
            <a:spLocks noGrp="1"/>
          </p:cNvSpPr>
          <p:nvPr>
            <p:ph type="dt" sz="half" idx="10"/>
          </p:nvPr>
        </p:nvSpPr>
        <p:spPr/>
        <p:txBody>
          <a:bodyPr/>
          <a:lstStyle/>
          <a:p>
            <a:fld id="{1098F4E1-4DBB-7F49-AF5E-5E4347206930}" type="datetime1">
              <a:rPr lang="en-US" smtClean="0"/>
              <a:t>12/17/22</a:t>
            </a:fld>
            <a:endParaRPr lang="en-US"/>
          </a:p>
        </p:txBody>
      </p:sp>
      <p:sp>
        <p:nvSpPr>
          <p:cNvPr id="5" name="Footer Placeholder 4">
            <a:extLst>
              <a:ext uri="{FF2B5EF4-FFF2-40B4-BE49-F238E27FC236}">
                <a16:creationId xmlns:a16="http://schemas.microsoft.com/office/drawing/2014/main" id="{0CAA0780-8982-B8B3-A244-1149C95F6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78ACC-64C5-D65F-0AEB-0DBC198E79BF}"/>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330739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71846D-E3C2-ABA0-D254-EFC55F17CD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5784D1-DBAF-9F19-FD3A-DC95B88D66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7007EA-22FF-31F2-9C37-1F61C5B7E411}"/>
              </a:ext>
            </a:extLst>
          </p:cNvPr>
          <p:cNvSpPr>
            <a:spLocks noGrp="1"/>
          </p:cNvSpPr>
          <p:nvPr>
            <p:ph type="dt" sz="half" idx="10"/>
          </p:nvPr>
        </p:nvSpPr>
        <p:spPr/>
        <p:txBody>
          <a:bodyPr/>
          <a:lstStyle/>
          <a:p>
            <a:fld id="{415DDE47-EFAC-0342-8C1E-54960307E6CE}" type="datetime1">
              <a:rPr lang="en-US" smtClean="0"/>
              <a:t>12/17/22</a:t>
            </a:fld>
            <a:endParaRPr lang="en-US"/>
          </a:p>
        </p:txBody>
      </p:sp>
      <p:sp>
        <p:nvSpPr>
          <p:cNvPr id="5" name="Footer Placeholder 4">
            <a:extLst>
              <a:ext uri="{FF2B5EF4-FFF2-40B4-BE49-F238E27FC236}">
                <a16:creationId xmlns:a16="http://schemas.microsoft.com/office/drawing/2014/main" id="{89554CDC-F316-3EAE-8D60-AEAACC581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BF4486-D410-FF09-8CF2-9B3150DE51F0}"/>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1435726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6D7572-A05E-8B49-A58D-3DB4A54C30C9}" type="datetime1">
              <a:rPr lang="en-US" smtClean="0"/>
              <a:t>12/17/22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CFC6F-85A8-EE4E-8C0E-BB477190C486}" type="slidenum">
              <a:rPr lang="en-US" smtClean="0"/>
              <a:pPr/>
              <a:t>‹#›</a:t>
            </a:fld>
            <a:endParaRPr lang="en-US"/>
          </a:p>
        </p:txBody>
      </p:sp>
    </p:spTree>
    <p:extLst>
      <p:ext uri="{BB962C8B-B14F-4D97-AF65-F5344CB8AC3E}">
        <p14:creationId xmlns:p14="http://schemas.microsoft.com/office/powerpoint/2010/main" val="107012221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47EF7-AC4D-7643-B35F-6D2BFAB8C391}" type="datetime1">
              <a:rPr lang="en-US" smtClean="0"/>
              <a:t>12/17/22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1233924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DD15D7-3388-5A47-9F12-087417AEDA2F}" type="datetime1">
              <a:rPr lang="en-US" smtClean="0"/>
              <a:t>12/17/22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3093586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72110E-D904-9F40-A400-AF121270ED0D}" type="datetime1">
              <a:rPr lang="en-US" smtClean="0"/>
              <a:t>12/17/22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1455223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2259C7-EEFE-D34F-A152-8959F622DBF9}" type="datetime1">
              <a:rPr lang="en-US" smtClean="0"/>
              <a:t>12/17/22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3329031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C23AC5-7C8B-6E40-B55E-2444F2A648C3}" type="datetime1">
              <a:rPr lang="en-US" smtClean="0"/>
              <a:t>12/17/22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113907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48BC2-3A40-E746-8485-2F90097C4F09}" type="datetime1">
              <a:rPr lang="en-US" smtClean="0"/>
              <a:t>12/17/22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38969137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7D0A2-FCEF-CD43-B999-C3959D516267}" type="datetime1">
              <a:rPr lang="en-US" smtClean="0"/>
              <a:t>12/17/22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3641940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CFAE-E99D-66DB-E27E-C6D5EC6DCF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23941-9E34-0F96-821A-14A957D6014A}"/>
              </a:ext>
            </a:extLst>
          </p:cNvPr>
          <p:cNvSpPr>
            <a:spLocks noGrp="1"/>
          </p:cNvSpPr>
          <p:nvPr>
            <p:ph idx="1"/>
          </p:nvPr>
        </p:nvSpPr>
        <p:spPr/>
        <p:txBody>
          <a:bodyPr/>
          <a:lstStyle>
            <a:lvl1pPr>
              <a:defRPr>
                <a:latin typeface="IBM Plex Sans" panose="020B0503050203000203" pitchFamily="34" charset="0"/>
              </a:defRPr>
            </a:lvl1pPr>
            <a:lvl2pPr>
              <a:defRPr>
                <a:latin typeface="IBM Plex Sans" panose="020B0503050203000203" pitchFamily="34" charset="0"/>
              </a:defRPr>
            </a:lvl2pPr>
            <a:lvl3pPr>
              <a:defRPr>
                <a:latin typeface="IBM Plex Sans" panose="020B0503050203000203" pitchFamily="34" charset="0"/>
              </a:defRPr>
            </a:lvl3pPr>
            <a:lvl4pPr>
              <a:defRPr>
                <a:latin typeface="IBM Plex Sans" panose="020B0503050203000203" pitchFamily="34" charset="0"/>
              </a:defRPr>
            </a:lvl4pPr>
            <a:lvl5pPr>
              <a:defRPr>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24995-36EF-380C-CEBD-2550D0B0E533}"/>
              </a:ext>
            </a:extLst>
          </p:cNvPr>
          <p:cNvSpPr>
            <a:spLocks noGrp="1"/>
          </p:cNvSpPr>
          <p:nvPr>
            <p:ph type="dt" sz="half" idx="10"/>
          </p:nvPr>
        </p:nvSpPr>
        <p:spPr/>
        <p:txBody>
          <a:bodyPr/>
          <a:lstStyle/>
          <a:p>
            <a:fld id="{05806B90-4E91-7241-ACAE-3388CE13C3D6}" type="datetime1">
              <a:rPr lang="en-US" smtClean="0"/>
              <a:t>12/17/22</a:t>
            </a:fld>
            <a:endParaRPr lang="en-US"/>
          </a:p>
        </p:txBody>
      </p:sp>
      <p:sp>
        <p:nvSpPr>
          <p:cNvPr id="5" name="Footer Placeholder 4">
            <a:extLst>
              <a:ext uri="{FF2B5EF4-FFF2-40B4-BE49-F238E27FC236}">
                <a16:creationId xmlns:a16="http://schemas.microsoft.com/office/drawing/2014/main" id="{876E2BAA-9CE8-2D3A-ECB6-404F5BEC0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86D15-4905-E2F8-378A-CEB03F2A2C7F}"/>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4153847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E8B375-0EE7-A84E-951A-C34FC05D5A9B}" type="datetime1">
              <a:rPr lang="en-US" smtClean="0"/>
              <a:t>12/17/22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644245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237970-8D11-AC47-A792-8DD15716C654}" type="datetime1">
              <a:rPr lang="en-US" smtClean="0"/>
              <a:t>12/17/22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2956335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7FFBFF-9F58-C84F-8054-612C1645F3D9}" type="datetime1">
              <a:rPr lang="en-US" smtClean="0"/>
              <a:t>12/17/22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4142928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F0084-C726-3785-B47E-5FE44296CE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AACC49-BCC0-CB04-B5ED-9E2D06D368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IBM Plex Sans" panose="020B050305020300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616D2B-839E-0F50-6B95-802FABC5447B}"/>
              </a:ext>
            </a:extLst>
          </p:cNvPr>
          <p:cNvSpPr>
            <a:spLocks noGrp="1"/>
          </p:cNvSpPr>
          <p:nvPr>
            <p:ph type="dt" sz="half" idx="10"/>
          </p:nvPr>
        </p:nvSpPr>
        <p:spPr/>
        <p:txBody>
          <a:bodyPr/>
          <a:lstStyle/>
          <a:p>
            <a:fld id="{10DE71F9-A5CC-DE49-9D55-69AD6832726E}" type="datetime1">
              <a:rPr lang="en-US" smtClean="0"/>
              <a:t>12/17/22</a:t>
            </a:fld>
            <a:endParaRPr lang="en-US"/>
          </a:p>
        </p:txBody>
      </p:sp>
      <p:sp>
        <p:nvSpPr>
          <p:cNvPr id="5" name="Footer Placeholder 4">
            <a:extLst>
              <a:ext uri="{FF2B5EF4-FFF2-40B4-BE49-F238E27FC236}">
                <a16:creationId xmlns:a16="http://schemas.microsoft.com/office/drawing/2014/main" id="{EE808BA0-07F8-C3C6-C0FE-7645022B1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C73CD-97D7-D522-67E7-80CA6C14515F}"/>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2553360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76B9-F0AE-1CE4-5FBA-0AA7F3532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D67BC3-1475-64B5-5897-5BA2A0F32261}"/>
              </a:ext>
            </a:extLst>
          </p:cNvPr>
          <p:cNvSpPr>
            <a:spLocks noGrp="1"/>
          </p:cNvSpPr>
          <p:nvPr>
            <p:ph sz="half" idx="1"/>
          </p:nvPr>
        </p:nvSpPr>
        <p:spPr>
          <a:xfrm>
            <a:off x="838200" y="1825625"/>
            <a:ext cx="5181600" cy="4351338"/>
          </a:xfrm>
        </p:spPr>
        <p:txBody>
          <a:bodyPr/>
          <a:lstStyle>
            <a:lvl1pPr>
              <a:defRPr>
                <a:latin typeface="IBM Plex Sans" panose="020B0503050203000203" pitchFamily="34" charset="0"/>
              </a:defRPr>
            </a:lvl1pPr>
            <a:lvl2pPr>
              <a:defRPr>
                <a:latin typeface="IBM Plex Sans" panose="020B0503050203000203" pitchFamily="34" charset="0"/>
              </a:defRPr>
            </a:lvl2pPr>
            <a:lvl3pPr>
              <a:defRPr>
                <a:latin typeface="IBM Plex Sans" panose="020B0503050203000203" pitchFamily="34" charset="0"/>
              </a:defRPr>
            </a:lvl3pPr>
            <a:lvl4pPr>
              <a:defRPr>
                <a:latin typeface="IBM Plex Sans" panose="020B0503050203000203" pitchFamily="34" charset="0"/>
              </a:defRPr>
            </a:lvl4pPr>
            <a:lvl5pPr>
              <a:defRPr>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010C4C-3F31-8CAC-6E81-56B6F3FB08BD}"/>
              </a:ext>
            </a:extLst>
          </p:cNvPr>
          <p:cNvSpPr>
            <a:spLocks noGrp="1"/>
          </p:cNvSpPr>
          <p:nvPr>
            <p:ph sz="half" idx="2"/>
          </p:nvPr>
        </p:nvSpPr>
        <p:spPr>
          <a:xfrm>
            <a:off x="6172200" y="1825625"/>
            <a:ext cx="5181600" cy="4351338"/>
          </a:xfrm>
        </p:spPr>
        <p:txBody>
          <a:bodyPr/>
          <a:lstStyle>
            <a:lvl1pPr>
              <a:defRPr>
                <a:latin typeface="IBM Plex Sans" panose="020B0503050203000203" pitchFamily="34" charset="0"/>
              </a:defRPr>
            </a:lvl1pPr>
            <a:lvl2pPr>
              <a:defRPr>
                <a:latin typeface="IBM Plex Sans" panose="020B0503050203000203" pitchFamily="34" charset="0"/>
              </a:defRPr>
            </a:lvl2pPr>
            <a:lvl3pPr>
              <a:defRPr>
                <a:latin typeface="IBM Plex Sans" panose="020B0503050203000203" pitchFamily="34" charset="0"/>
              </a:defRPr>
            </a:lvl3pPr>
            <a:lvl4pPr>
              <a:defRPr>
                <a:latin typeface="IBM Plex Sans" panose="020B0503050203000203" pitchFamily="34" charset="0"/>
              </a:defRPr>
            </a:lvl4pPr>
            <a:lvl5pPr>
              <a:defRPr>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FF54CF-BD8D-5ED8-E854-8E662636955F}"/>
              </a:ext>
            </a:extLst>
          </p:cNvPr>
          <p:cNvSpPr>
            <a:spLocks noGrp="1"/>
          </p:cNvSpPr>
          <p:nvPr>
            <p:ph type="dt" sz="half" idx="10"/>
          </p:nvPr>
        </p:nvSpPr>
        <p:spPr/>
        <p:txBody>
          <a:bodyPr/>
          <a:lstStyle/>
          <a:p>
            <a:fld id="{F9007D7C-136D-A24A-9C42-D0941C1551D8}" type="datetime1">
              <a:rPr lang="en-US" smtClean="0"/>
              <a:t>12/17/22</a:t>
            </a:fld>
            <a:endParaRPr lang="en-US"/>
          </a:p>
        </p:txBody>
      </p:sp>
      <p:sp>
        <p:nvSpPr>
          <p:cNvPr id="6" name="Footer Placeholder 5">
            <a:extLst>
              <a:ext uri="{FF2B5EF4-FFF2-40B4-BE49-F238E27FC236}">
                <a16:creationId xmlns:a16="http://schemas.microsoft.com/office/drawing/2014/main" id="{D0047313-97C2-D7BE-06B3-F3FDCDD1FC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9801A-7C42-7FE2-7097-E61EB91E5DFD}"/>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100708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4EAD-2168-A6AC-76DF-D5336BC66B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B3749F-B251-805D-AB36-DDE98640C6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C4FCE4-178F-8E2B-E590-2FE9B0FBA2ED}"/>
              </a:ext>
            </a:extLst>
          </p:cNvPr>
          <p:cNvSpPr>
            <a:spLocks noGrp="1"/>
          </p:cNvSpPr>
          <p:nvPr>
            <p:ph sz="half" idx="2"/>
          </p:nvPr>
        </p:nvSpPr>
        <p:spPr>
          <a:xfrm>
            <a:off x="839788" y="2505075"/>
            <a:ext cx="5157787" cy="3684588"/>
          </a:xfrm>
        </p:spPr>
        <p:txBody>
          <a:bodyPr/>
          <a:lstStyle>
            <a:lvl1pPr>
              <a:defRPr>
                <a:latin typeface="IBM Plex Sans" panose="020B0503050203000203" pitchFamily="34" charset="0"/>
              </a:defRPr>
            </a:lvl1pPr>
            <a:lvl2pPr>
              <a:defRPr>
                <a:latin typeface="IBM Plex Sans" panose="020B0503050203000203" pitchFamily="34" charset="0"/>
              </a:defRPr>
            </a:lvl2pPr>
            <a:lvl3pPr>
              <a:defRPr>
                <a:latin typeface="IBM Plex Sans" panose="020B0503050203000203" pitchFamily="34" charset="0"/>
              </a:defRPr>
            </a:lvl3pPr>
            <a:lvl4pPr>
              <a:defRPr>
                <a:latin typeface="IBM Plex Sans" panose="020B0503050203000203" pitchFamily="34" charset="0"/>
              </a:defRPr>
            </a:lvl4pPr>
            <a:lvl5pPr>
              <a:defRPr>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6BC0AF-BA2D-EBEC-8AE4-64496FEA1C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EA907-4DB4-7BB6-8274-612CA36357E4}"/>
              </a:ext>
            </a:extLst>
          </p:cNvPr>
          <p:cNvSpPr>
            <a:spLocks noGrp="1"/>
          </p:cNvSpPr>
          <p:nvPr>
            <p:ph sz="quarter" idx="4"/>
          </p:nvPr>
        </p:nvSpPr>
        <p:spPr>
          <a:xfrm>
            <a:off x="6172200" y="2505075"/>
            <a:ext cx="5183188" cy="3684588"/>
          </a:xfrm>
        </p:spPr>
        <p:txBody>
          <a:bodyPr/>
          <a:lstStyle>
            <a:lvl1pPr>
              <a:defRPr>
                <a:latin typeface="IBM Plex Sans" panose="020B0503050203000203" pitchFamily="34" charset="0"/>
              </a:defRPr>
            </a:lvl1pPr>
            <a:lvl2pPr>
              <a:defRPr>
                <a:latin typeface="IBM Plex Sans" panose="020B0503050203000203" pitchFamily="34" charset="0"/>
              </a:defRPr>
            </a:lvl2pPr>
            <a:lvl3pPr>
              <a:defRPr>
                <a:latin typeface="IBM Plex Sans" panose="020B0503050203000203" pitchFamily="34" charset="0"/>
              </a:defRPr>
            </a:lvl3pPr>
            <a:lvl4pPr>
              <a:defRPr>
                <a:latin typeface="IBM Plex Sans" panose="020B0503050203000203" pitchFamily="34" charset="0"/>
              </a:defRPr>
            </a:lvl4pPr>
            <a:lvl5pPr>
              <a:defRPr>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580D98-B46F-1F83-DF3E-770F8BC0358F}"/>
              </a:ext>
            </a:extLst>
          </p:cNvPr>
          <p:cNvSpPr>
            <a:spLocks noGrp="1"/>
          </p:cNvSpPr>
          <p:nvPr>
            <p:ph type="dt" sz="half" idx="10"/>
          </p:nvPr>
        </p:nvSpPr>
        <p:spPr/>
        <p:txBody>
          <a:bodyPr/>
          <a:lstStyle/>
          <a:p>
            <a:fld id="{334FC5A5-2C9A-C940-9041-AE2D903F7B7D}" type="datetime1">
              <a:rPr lang="en-US" smtClean="0"/>
              <a:t>12/17/22</a:t>
            </a:fld>
            <a:endParaRPr lang="en-US"/>
          </a:p>
        </p:txBody>
      </p:sp>
      <p:sp>
        <p:nvSpPr>
          <p:cNvPr id="8" name="Footer Placeholder 7">
            <a:extLst>
              <a:ext uri="{FF2B5EF4-FFF2-40B4-BE49-F238E27FC236}">
                <a16:creationId xmlns:a16="http://schemas.microsoft.com/office/drawing/2014/main" id="{4CBB7E72-1017-1969-B8D3-4566F826F8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8B612D-0C2C-E575-B968-DB4935C26BCD}"/>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369702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2FAC-9D95-0C58-C26C-72A6DE6BEC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51DFFE-1935-EA53-877A-2EFCAC3CFE3D}"/>
              </a:ext>
            </a:extLst>
          </p:cNvPr>
          <p:cNvSpPr>
            <a:spLocks noGrp="1"/>
          </p:cNvSpPr>
          <p:nvPr>
            <p:ph type="dt" sz="half" idx="10"/>
          </p:nvPr>
        </p:nvSpPr>
        <p:spPr/>
        <p:txBody>
          <a:bodyPr/>
          <a:lstStyle/>
          <a:p>
            <a:fld id="{E29E6ACA-5295-C640-8DFC-15F409CFABA6}" type="datetime1">
              <a:rPr lang="en-US" smtClean="0"/>
              <a:t>12/17/22</a:t>
            </a:fld>
            <a:endParaRPr lang="en-US"/>
          </a:p>
        </p:txBody>
      </p:sp>
      <p:sp>
        <p:nvSpPr>
          <p:cNvPr id="4" name="Footer Placeholder 3">
            <a:extLst>
              <a:ext uri="{FF2B5EF4-FFF2-40B4-BE49-F238E27FC236}">
                <a16:creationId xmlns:a16="http://schemas.microsoft.com/office/drawing/2014/main" id="{BC0FEFDA-94E7-30B0-39F2-C3A082A610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06DD34-2BB4-2CA3-D673-43E713C04017}"/>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963218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20896C-F239-06F0-2663-CF99A8344326}"/>
              </a:ext>
            </a:extLst>
          </p:cNvPr>
          <p:cNvSpPr>
            <a:spLocks noGrp="1"/>
          </p:cNvSpPr>
          <p:nvPr>
            <p:ph type="dt" sz="half" idx="10"/>
          </p:nvPr>
        </p:nvSpPr>
        <p:spPr/>
        <p:txBody>
          <a:bodyPr/>
          <a:lstStyle/>
          <a:p>
            <a:fld id="{9C6595BF-B9D2-8545-AE4F-676957C0E125}" type="datetime1">
              <a:rPr lang="en-US" smtClean="0"/>
              <a:t>12/17/22</a:t>
            </a:fld>
            <a:endParaRPr lang="en-US"/>
          </a:p>
        </p:txBody>
      </p:sp>
      <p:sp>
        <p:nvSpPr>
          <p:cNvPr id="3" name="Footer Placeholder 2">
            <a:extLst>
              <a:ext uri="{FF2B5EF4-FFF2-40B4-BE49-F238E27FC236}">
                <a16:creationId xmlns:a16="http://schemas.microsoft.com/office/drawing/2014/main" id="{D8ACAD37-3EAC-2A7B-182F-A2E73E3B15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1AE78F-8A25-9231-2175-7413A1BAE853}"/>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416847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DA77C-9CAA-7953-DA06-F69291FCC1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A16AA-4ED0-3873-D809-B0562316E9F4}"/>
              </a:ext>
            </a:extLst>
          </p:cNvPr>
          <p:cNvSpPr>
            <a:spLocks noGrp="1"/>
          </p:cNvSpPr>
          <p:nvPr>
            <p:ph idx="1"/>
          </p:nvPr>
        </p:nvSpPr>
        <p:spPr>
          <a:xfrm>
            <a:off x="5183188" y="987425"/>
            <a:ext cx="6172200" cy="4873625"/>
          </a:xfrm>
        </p:spPr>
        <p:txBody>
          <a:bodyPr/>
          <a:lstStyle>
            <a:lvl1pPr>
              <a:defRPr sz="3200">
                <a:latin typeface="IBM Plex Sans" panose="020B0503050203000203" pitchFamily="34" charset="0"/>
              </a:defRPr>
            </a:lvl1pPr>
            <a:lvl2pPr>
              <a:defRPr sz="2800">
                <a:latin typeface="IBM Plex Sans" panose="020B0503050203000203" pitchFamily="34" charset="0"/>
              </a:defRPr>
            </a:lvl2pPr>
            <a:lvl3pPr>
              <a:defRPr sz="2400">
                <a:latin typeface="IBM Plex Sans" panose="020B0503050203000203" pitchFamily="34" charset="0"/>
              </a:defRPr>
            </a:lvl3pPr>
            <a:lvl4pPr>
              <a:defRPr sz="2000">
                <a:latin typeface="IBM Plex Sans" panose="020B0503050203000203" pitchFamily="34" charset="0"/>
              </a:defRPr>
            </a:lvl4pPr>
            <a:lvl5pPr>
              <a:defRPr sz="2000">
                <a:latin typeface="IBM Plex Sans" panose="020B050305020300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E32A8-C4D0-D44A-6686-C73229E75096}"/>
              </a:ext>
            </a:extLst>
          </p:cNvPr>
          <p:cNvSpPr>
            <a:spLocks noGrp="1"/>
          </p:cNvSpPr>
          <p:nvPr>
            <p:ph type="body" sz="half" idx="2"/>
          </p:nvPr>
        </p:nvSpPr>
        <p:spPr>
          <a:xfrm>
            <a:off x="839788" y="2057400"/>
            <a:ext cx="3932237" cy="3811588"/>
          </a:xfrm>
        </p:spPr>
        <p:txBody>
          <a:bodyPr/>
          <a:lstStyle>
            <a:lvl1pPr marL="0" indent="0">
              <a:buNone/>
              <a:defRPr sz="1600">
                <a:latin typeface="IBM Plex Sans" panose="020B05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BF6E8-C7BD-4A62-3A54-6E4E3159B446}"/>
              </a:ext>
            </a:extLst>
          </p:cNvPr>
          <p:cNvSpPr>
            <a:spLocks noGrp="1"/>
          </p:cNvSpPr>
          <p:nvPr>
            <p:ph type="dt" sz="half" idx="10"/>
          </p:nvPr>
        </p:nvSpPr>
        <p:spPr/>
        <p:txBody>
          <a:bodyPr/>
          <a:lstStyle/>
          <a:p>
            <a:fld id="{C79F7DB2-5A7B-F545-BA95-35DE12D91CCA}" type="datetime1">
              <a:rPr lang="en-US" smtClean="0"/>
              <a:t>12/17/22</a:t>
            </a:fld>
            <a:endParaRPr lang="en-US"/>
          </a:p>
        </p:txBody>
      </p:sp>
      <p:sp>
        <p:nvSpPr>
          <p:cNvPr id="6" name="Footer Placeholder 5">
            <a:extLst>
              <a:ext uri="{FF2B5EF4-FFF2-40B4-BE49-F238E27FC236}">
                <a16:creationId xmlns:a16="http://schemas.microsoft.com/office/drawing/2014/main" id="{42588416-7C52-15C9-5F08-B2EA0A44F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A1DFB-BC4F-E0A2-F8D1-A8912682D9EF}"/>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919350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F9C0-AD27-C7F2-6DA3-E9FDB9B13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0BC26A-F5BC-8218-9937-01608FD59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C5D2DD-E23A-5849-F383-71E2FEC86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E29C5E-346A-13E5-5AD5-AF59708D37E5}"/>
              </a:ext>
            </a:extLst>
          </p:cNvPr>
          <p:cNvSpPr>
            <a:spLocks noGrp="1"/>
          </p:cNvSpPr>
          <p:nvPr>
            <p:ph type="dt" sz="half" idx="10"/>
          </p:nvPr>
        </p:nvSpPr>
        <p:spPr/>
        <p:txBody>
          <a:bodyPr/>
          <a:lstStyle/>
          <a:p>
            <a:fld id="{CE0FF67F-2735-224B-AC7A-6E8F5B3AED1C}" type="datetime1">
              <a:rPr lang="en-US" smtClean="0"/>
              <a:t>12/17/22</a:t>
            </a:fld>
            <a:endParaRPr lang="en-US"/>
          </a:p>
        </p:txBody>
      </p:sp>
      <p:sp>
        <p:nvSpPr>
          <p:cNvPr id="6" name="Footer Placeholder 5">
            <a:extLst>
              <a:ext uri="{FF2B5EF4-FFF2-40B4-BE49-F238E27FC236}">
                <a16:creationId xmlns:a16="http://schemas.microsoft.com/office/drawing/2014/main" id="{AFB5CB3F-B829-2004-AD9D-90042F13C8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DB216-A76B-6C5F-D32C-02C253D93A97}"/>
              </a:ext>
            </a:extLst>
          </p:cNvPr>
          <p:cNvSpPr>
            <a:spLocks noGrp="1"/>
          </p:cNvSpPr>
          <p:nvPr>
            <p:ph type="sldNum" sz="quarter" idx="12"/>
          </p:nvPr>
        </p:nvSpPr>
        <p:spPr/>
        <p:txBody>
          <a:bodyPr/>
          <a:lstStyle/>
          <a:p>
            <a:fld id="{E6DCFC6F-85A8-EE4E-8C0E-BB477190C486}" type="slidenum">
              <a:rPr lang="en-US" smtClean="0"/>
              <a:t>‹#›</a:t>
            </a:fld>
            <a:endParaRPr lang="en-US"/>
          </a:p>
        </p:txBody>
      </p:sp>
    </p:spTree>
    <p:extLst>
      <p:ext uri="{BB962C8B-B14F-4D97-AF65-F5344CB8AC3E}">
        <p14:creationId xmlns:p14="http://schemas.microsoft.com/office/powerpoint/2010/main" val="1077968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324CC2-2940-0AFE-0D23-5CC318B80B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DAC052-DB96-0D13-E94F-218042BB21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9923C4-77E7-6496-01EB-37E7F72E5C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57ABC-D9F6-1D47-B87A-A26025A9CD1A}" type="datetime1">
              <a:rPr lang="en-US" smtClean="0"/>
              <a:t>12/17/22</a:t>
            </a:fld>
            <a:endParaRPr lang="en-US"/>
          </a:p>
        </p:txBody>
      </p:sp>
      <p:sp>
        <p:nvSpPr>
          <p:cNvPr id="5" name="Footer Placeholder 4">
            <a:extLst>
              <a:ext uri="{FF2B5EF4-FFF2-40B4-BE49-F238E27FC236}">
                <a16:creationId xmlns:a16="http://schemas.microsoft.com/office/drawing/2014/main" id="{4621E1E6-2FE4-BF41-FC66-6546B497A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1A73C0-9117-010D-AF43-36736E7A3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CFC6F-85A8-EE4E-8C0E-BB477190C486}" type="slidenum">
              <a:rPr lang="en-US" smtClean="0"/>
              <a:t>‹#›</a:t>
            </a:fld>
            <a:endParaRPr lang="en-US"/>
          </a:p>
        </p:txBody>
      </p:sp>
    </p:spTree>
    <p:extLst>
      <p:ext uri="{BB962C8B-B14F-4D97-AF65-F5344CB8AC3E}">
        <p14:creationId xmlns:p14="http://schemas.microsoft.com/office/powerpoint/2010/main" val="1149058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kern="1200">
          <a:solidFill>
            <a:schemeClr val="tx1"/>
          </a:solidFill>
          <a:latin typeface="IBM Plex Sans" panose="020B0503050203000203" pitchFamily="34" charset="0"/>
          <a:ea typeface="+mj-ea"/>
          <a:cs typeface="+mj-cs"/>
        </a:defRPr>
      </a:lvl1pPr>
    </p:titleStyle>
    <p:bodyStyle>
      <a:lvl1pPr marL="228600" indent="-228600" algn="l" defTabSz="914400" rtl="0" eaLnBrk="1" latinLnBrk="0" hangingPunct="1">
        <a:lnSpc>
          <a:spcPct val="90000"/>
        </a:lnSpc>
        <a:spcBef>
          <a:spcPts val="1000"/>
        </a:spcBef>
        <a:buClr>
          <a:srgbClr val="3366FF"/>
        </a:buClr>
        <a:buFont typeface="Arial" panose="020B0604020202020204" pitchFamily="34" charset="0"/>
        <a:buChar char="•"/>
        <a:defRPr sz="2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Clr>
          <a:srgbClr val="3366FF"/>
        </a:buClr>
        <a:buFont typeface="Arial" panose="020B0604020202020204" pitchFamily="34" charset="0"/>
        <a:buChar char="•"/>
        <a:defRPr sz="24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Clr>
          <a:srgbClr val="3366FF"/>
        </a:buClr>
        <a:buFont typeface="Arial" panose="020B0604020202020204" pitchFamily="34" charset="0"/>
        <a:buChar char="•"/>
        <a:defRPr sz="20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Clr>
          <a:srgbClr val="3366FF"/>
        </a:buClr>
        <a:buFont typeface="Arial" panose="020B0604020202020204" pitchFamily="34" charset="0"/>
        <a:buChar char="•"/>
        <a:defRPr sz="18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Clr>
          <a:srgbClr val="3366FF"/>
        </a:buClr>
        <a:buFont typeface="Arial" panose="020B0604020202020204" pitchFamily="34" charset="0"/>
        <a:buChar char="•"/>
        <a:defRPr sz="18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5C4190-7973-4040-AA4A-C370C1D8302C}" type="datetime1">
              <a:rPr lang="en-US" smtClean="0"/>
              <a:t>12/17/22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CFC6F-85A8-EE4E-8C0E-BB477190C486}" type="slidenum">
              <a:rPr lang="en-US" smtClean="0"/>
              <a:t>‹#›</a:t>
            </a:fld>
            <a:endParaRPr lang="en-US"/>
          </a:p>
        </p:txBody>
      </p:sp>
    </p:spTree>
    <p:extLst>
      <p:ext uri="{BB962C8B-B14F-4D97-AF65-F5344CB8AC3E}">
        <p14:creationId xmlns:p14="http://schemas.microsoft.com/office/powerpoint/2010/main" val="135359027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hyperlink" Target="https://colah.github.i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E_B33B918F.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uperdatascience.com/blogs/recurrent-neural-networks-rnn-long-short-term-memory-lstm/" TargetMode="External"/><Relationship Id="rId2" Type="http://schemas.openxmlformats.org/officeDocument/2006/relationships/hyperlink" Target="https://www.ted.com/talks/philip_zimbardo_the_psychology_of_time?language=en" TargetMode="External"/><Relationship Id="rId1" Type="http://schemas.openxmlformats.org/officeDocument/2006/relationships/slideLayout" Target="../slideLayouts/slideLayout2.xml"/><Relationship Id="rId4" Type="http://schemas.openxmlformats.org/officeDocument/2006/relationships/hyperlink" Target="https://www.superdatascience.com/blogs/recurrent-neural-networks-rnn-the-vanishing-gradient-proble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1" name="Rectangle 512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2" name="Rectangle 512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E925AAE-310B-F9D0-C006-44BD0596F3F3}"/>
              </a:ext>
            </a:extLst>
          </p:cNvPr>
          <p:cNvSpPr>
            <a:spLocks noGrp="1"/>
          </p:cNvSpPr>
          <p:nvPr>
            <p:ph type="sldNum" sz="quarter" idx="12"/>
          </p:nvPr>
        </p:nvSpPr>
        <p:spPr>
          <a:xfrm>
            <a:off x="8610600" y="6356350"/>
            <a:ext cx="2743200" cy="365125"/>
          </a:xfrm>
        </p:spPr>
        <p:txBody>
          <a:bodyPr>
            <a:normAutofit/>
          </a:bodyPr>
          <a:lstStyle/>
          <a:p>
            <a:pPr>
              <a:spcAft>
                <a:spcPts val="600"/>
              </a:spcAft>
            </a:pPr>
            <a:fld id="{E6DCFC6F-85A8-EE4E-8C0E-BB477190C486}" type="slidenum">
              <a:rPr lang="en-US">
                <a:solidFill>
                  <a:srgbClr val="FFFFFF"/>
                </a:solidFill>
              </a:rPr>
              <a:pPr>
                <a:spcAft>
                  <a:spcPts val="600"/>
                </a:spcAft>
              </a:pPr>
              <a:t>1</a:t>
            </a:fld>
            <a:endParaRPr lang="en-US">
              <a:solidFill>
                <a:srgbClr val="FFFFFF"/>
              </a:solidFill>
            </a:endParaRPr>
          </a:p>
        </p:txBody>
      </p:sp>
      <p:sp>
        <p:nvSpPr>
          <p:cNvPr id="3" name="Title 1">
            <a:extLst>
              <a:ext uri="{FF2B5EF4-FFF2-40B4-BE49-F238E27FC236}">
                <a16:creationId xmlns:a16="http://schemas.microsoft.com/office/drawing/2014/main" id="{9C037B85-0AE0-7A83-C9D7-9B108F4E7F58}"/>
              </a:ext>
            </a:extLst>
          </p:cNvPr>
          <p:cNvSpPr txBox="1">
            <a:spLocks/>
          </p:cNvSpPr>
          <p:nvPr/>
        </p:nvSpPr>
        <p:spPr>
          <a:xfrm>
            <a:off x="477012" y="4923788"/>
            <a:ext cx="10066451" cy="1089027"/>
          </a:xfrm>
          <a:prstGeom prst="rect">
            <a:avLst/>
          </a:prstGeom>
        </p:spPr>
        <p:txBody>
          <a:bodyPr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a:solidFill>
                  <a:srgbClr val="3366FF"/>
                </a:solidFill>
                <a:latin typeface="IBM Plex Sans" panose="020B0503050203000203" pitchFamily="34" charset="0"/>
              </a:rPr>
              <a:t>Research indicates that languages shape temporal perceptions in both subtle and not so subtle ways.</a:t>
            </a:r>
          </a:p>
        </p:txBody>
      </p:sp>
    </p:spTree>
    <p:extLst>
      <p:ext uri="{BB962C8B-B14F-4D97-AF65-F5344CB8AC3E}">
        <p14:creationId xmlns:p14="http://schemas.microsoft.com/office/powerpoint/2010/main" val="2585677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0362-4E7B-1A53-718D-63102CE366E5}"/>
              </a:ext>
            </a:extLst>
          </p:cNvPr>
          <p:cNvSpPr>
            <a:spLocks noGrp="1"/>
          </p:cNvSpPr>
          <p:nvPr>
            <p:ph type="title"/>
          </p:nvPr>
        </p:nvSpPr>
        <p:spPr>
          <a:xfrm>
            <a:off x="838200" y="365125"/>
            <a:ext cx="7482840" cy="1325563"/>
          </a:xfrm>
        </p:spPr>
        <p:txBody>
          <a:bodyPr>
            <a:normAutofit/>
          </a:bodyPr>
          <a:lstStyle/>
          <a:p>
            <a:r>
              <a:rPr lang="en-US" sz="2800"/>
              <a:t>Recap of RNNs and Vanishing Gradient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B621B9-187E-657C-E0AE-ED1E1257C2D8}"/>
                  </a:ext>
                </a:extLst>
              </p:cNvPr>
              <p:cNvSpPr>
                <a:spLocks noGrp="1"/>
              </p:cNvSpPr>
              <p:nvPr>
                <p:ph idx="1"/>
              </p:nvPr>
            </p:nvSpPr>
            <p:spPr>
              <a:xfrm>
                <a:off x="838200" y="1825625"/>
                <a:ext cx="5718048" cy="4351338"/>
              </a:xfrm>
            </p:spPr>
            <p:txBody>
              <a:bodyPr>
                <a:noAutofit/>
              </a:bodyPr>
              <a:lstStyle/>
              <a:p>
                <a:r>
                  <a:rPr lang="en-US" sz="1400"/>
                  <a:t>RNN’s are suitable as they process sequential data through time. Language is a sequential form of data.</a:t>
                </a:r>
              </a:p>
              <a:p>
                <a:r>
                  <a:rPr lang="en-US" sz="1400"/>
                  <a:t>In RNNs, information travels through time, meaning information from a previous unit/timepoint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oMath>
                </a14:m>
                <a:r>
                  <a:rPr lang="en-US" sz="1400"/>
                  <a:t> is used as an input to the next time point. </a:t>
                </a:r>
              </a:p>
              <a:p>
                <a:pPr lvl="1"/>
                <a:r>
                  <a:rPr lang="en-US" sz="1400"/>
                  <a:t>Calculates the cost function or error at each time point.</a:t>
                </a:r>
              </a:p>
              <a:p>
                <a:r>
                  <a:rPr lang="en-US" sz="1400"/>
                  <a:t>Vanishing Gradient Problem</a:t>
                </a:r>
              </a:p>
              <a:p>
                <a:pPr lvl="1"/>
                <a:r>
                  <a:rPr lang="en-US" sz="1400"/>
                  <a:t>During training, when propagating the cost function back through the network, every single neuron beforehand that participated in the calculation of the output, associated with the cost function, updates it weight to minimize that error through the means of a recurrent weight matrix.</a:t>
                </a:r>
              </a:p>
              <a:p>
                <a:pPr lvl="1"/>
                <a:r>
                  <a:rPr lang="en-US" sz="1400"/>
                  <a:t>Repeated multiplication of the recurrent weight matrices upon itself often drives the resulting gradient to zero, which is useless for making parameter adjustments, thus whole training suffers.</a:t>
                </a:r>
              </a:p>
              <a:p>
                <a:r>
                  <a:rPr lang="en-US" sz="1400"/>
                  <a:t>LSTM tries to solve this issue.</a:t>
                </a:r>
              </a:p>
            </p:txBody>
          </p:sp>
        </mc:Choice>
        <mc:Fallback xmlns="">
          <p:sp>
            <p:nvSpPr>
              <p:cNvPr id="3" name="Content Placeholder 2">
                <a:extLst>
                  <a:ext uri="{FF2B5EF4-FFF2-40B4-BE49-F238E27FC236}">
                    <a16:creationId xmlns:a16="http://schemas.microsoft.com/office/drawing/2014/main" id="{15B621B9-187E-657C-E0AE-ED1E1257C2D8}"/>
                  </a:ext>
                </a:extLst>
              </p:cNvPr>
              <p:cNvSpPr>
                <a:spLocks noGrp="1" noRot="1" noChangeAspect="1" noMove="1" noResize="1" noEditPoints="1" noAdjustHandles="1" noChangeArrowheads="1" noChangeShapeType="1" noTextEdit="1"/>
              </p:cNvSpPr>
              <p:nvPr>
                <p:ph idx="1"/>
              </p:nvPr>
            </p:nvSpPr>
            <p:spPr>
              <a:xfrm>
                <a:off x="838200" y="1825625"/>
                <a:ext cx="5718048" cy="4351338"/>
              </a:xfrm>
              <a:blipFill>
                <a:blip r:embed="rId3"/>
                <a:stretch>
                  <a:fillRect l="-213" t="-560"/>
                </a:stretch>
              </a:blipFill>
            </p:spPr>
            <p:txBody>
              <a:bodyPr/>
              <a:lstStyle/>
              <a:p>
                <a:r>
                  <a:rPr lang="en-US">
                    <a:noFill/>
                  </a:rPr>
                  <a:t> </a:t>
                </a:r>
              </a:p>
            </p:txBody>
          </p:sp>
        </mc:Fallback>
      </mc:AlternateContent>
      <p:sp>
        <p:nvSpPr>
          <p:cNvPr id="6" name="AutoShape 2">
            <a:extLst>
              <a:ext uri="{FF2B5EF4-FFF2-40B4-BE49-F238E27FC236}">
                <a16:creationId xmlns:a16="http://schemas.microsoft.com/office/drawing/2014/main" id="{9BD170F4-467B-13EC-9D26-E65FF3E75B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B3BE639-FF31-C019-E211-E352A96897F8}"/>
              </a:ext>
            </a:extLst>
          </p:cNvPr>
          <p:cNvSpPr>
            <a:spLocks noGrp="1"/>
          </p:cNvSpPr>
          <p:nvPr>
            <p:ph type="sldNum" sz="quarter" idx="12"/>
          </p:nvPr>
        </p:nvSpPr>
        <p:spPr/>
        <p:txBody>
          <a:bodyPr/>
          <a:lstStyle/>
          <a:p>
            <a:fld id="{E6DCFC6F-85A8-EE4E-8C0E-BB477190C486}" type="slidenum">
              <a:rPr lang="en-US" smtClean="0"/>
              <a:t>10</a:t>
            </a:fld>
            <a:endParaRPr lang="en-US"/>
          </a:p>
        </p:txBody>
      </p:sp>
      <p:pic>
        <p:nvPicPr>
          <p:cNvPr id="13" name="Picture 12" descr="Diagram&#10;&#10;Description automatically generated">
            <a:extLst>
              <a:ext uri="{FF2B5EF4-FFF2-40B4-BE49-F238E27FC236}">
                <a16:creationId xmlns:a16="http://schemas.microsoft.com/office/drawing/2014/main" id="{C5BB0557-85FD-F748-550E-0A4D40C633EF}"/>
              </a:ext>
            </a:extLst>
          </p:cNvPr>
          <p:cNvPicPr>
            <a:picLocks noChangeAspect="1"/>
          </p:cNvPicPr>
          <p:nvPr/>
        </p:nvPicPr>
        <p:blipFill>
          <a:blip r:embed="rId4"/>
          <a:stretch>
            <a:fillRect/>
          </a:stretch>
        </p:blipFill>
        <p:spPr>
          <a:xfrm>
            <a:off x="6932538" y="2544544"/>
            <a:ext cx="4649414" cy="269325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918CBB-609C-B52D-AF9F-0F0C6F7DB059}"/>
                  </a:ext>
                </a:extLst>
              </p:cNvPr>
              <p:cNvSpPr txBox="1"/>
              <p:nvPr/>
            </p:nvSpPr>
            <p:spPr>
              <a:xfrm>
                <a:off x="7082544" y="5280933"/>
                <a:ext cx="4499408" cy="253916"/>
              </a:xfrm>
              <a:prstGeom prst="rect">
                <a:avLst/>
              </a:prstGeom>
              <a:solidFill>
                <a:schemeClr val="bg1">
                  <a:lumMod val="95000"/>
                </a:schemeClr>
              </a:solidFill>
            </p:spPr>
            <p:txBody>
              <a:bodyPr wrap="square" rtlCol="0">
                <a:spAutoFit/>
              </a:bodyPr>
              <a:lstStyle/>
              <a:p>
                <a14:m>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h</m:t>
                        </m:r>
                      </m:e>
                      <m:sub>
                        <m:r>
                          <a:rPr lang="en-US" sz="1050" b="0" i="1" smtClean="0">
                            <a:latin typeface="Cambria Math" panose="02040503050406030204" pitchFamily="18" charset="0"/>
                          </a:rPr>
                          <m:t>𝑖</m:t>
                        </m:r>
                      </m:sub>
                    </m:sSub>
                    <m:r>
                      <a:rPr lang="en-US" sz="1050" b="0" i="1" smtClean="0">
                        <a:latin typeface="Cambria Math" panose="02040503050406030204" pitchFamily="18" charset="0"/>
                      </a:rPr>
                      <m:t>=</m:t>
                    </m:r>
                    <m:r>
                      <a:rPr lang="en-US" sz="1050" b="0" i="1" smtClean="0">
                        <a:latin typeface="Cambria Math" panose="02040503050406030204" pitchFamily="18" charset="0"/>
                      </a:rPr>
                      <m:t>𝑔</m:t>
                    </m:r>
                    <m:r>
                      <a:rPr lang="en-US" sz="1050" b="0" i="1" smtClean="0">
                        <a:latin typeface="Cambria Math" panose="02040503050406030204" pitchFamily="18" charset="0"/>
                      </a:rPr>
                      <m:t>(</m:t>
                    </m:r>
                    <m:r>
                      <a:rPr lang="en-US" sz="1050" b="0" i="1" smtClean="0">
                        <a:latin typeface="Cambria Math" panose="02040503050406030204" pitchFamily="18" charset="0"/>
                      </a:rPr>
                      <m:t>𝑈</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h</m:t>
                        </m:r>
                      </m:e>
                      <m:sub>
                        <m:r>
                          <a:rPr lang="en-US" sz="1050" b="0" i="1" smtClean="0">
                            <a:latin typeface="Cambria Math" panose="02040503050406030204" pitchFamily="18" charset="0"/>
                          </a:rPr>
                          <m:t>𝑖</m:t>
                        </m:r>
                        <m:r>
                          <a:rPr lang="en-US" sz="1050" b="0" i="1" smtClean="0">
                            <a:latin typeface="Cambria Math" panose="02040503050406030204" pitchFamily="18" charset="0"/>
                          </a:rPr>
                          <m:t>−1</m:t>
                        </m:r>
                      </m:sub>
                    </m:sSub>
                    <m:r>
                      <a:rPr lang="en-US" sz="1050" b="0" i="1" smtClean="0">
                        <a:latin typeface="Cambria Math" panose="02040503050406030204" pitchFamily="18" charset="0"/>
                      </a:rPr>
                      <m:t>+</m:t>
                    </m:r>
                    <m:r>
                      <a:rPr lang="en-US" sz="1050" b="0" i="1" smtClean="0">
                        <a:latin typeface="Cambria Math" panose="02040503050406030204" pitchFamily="18" charset="0"/>
                      </a:rPr>
                      <m:t>𝑊</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𝑥</m:t>
                        </m:r>
                      </m:e>
                      <m:sub>
                        <m:r>
                          <a:rPr lang="en-US" sz="1050" b="0" i="1" smtClean="0">
                            <a:latin typeface="Cambria Math" panose="02040503050406030204" pitchFamily="18" charset="0"/>
                          </a:rPr>
                          <m:t>𝑡</m:t>
                        </m:r>
                        <m:r>
                          <a:rPr lang="en-US" sz="1050" b="0" i="1" smtClean="0">
                            <a:latin typeface="Cambria Math" panose="02040503050406030204" pitchFamily="18" charset="0"/>
                          </a:rPr>
                          <m:t>−1</m:t>
                        </m:r>
                      </m:sub>
                    </m:sSub>
                  </m:oMath>
                </a14:m>
                <a:r>
                  <a:rPr lang="en-US" sz="1050">
                    <a:latin typeface="IBM Plex Sans" panose="020B0503050203000203" pitchFamily="34" charset="0"/>
                  </a:rPr>
                  <a:t>) where g is a non-linear activation function.</a:t>
                </a:r>
              </a:p>
            </p:txBody>
          </p:sp>
        </mc:Choice>
        <mc:Fallback xmlns="">
          <p:sp>
            <p:nvSpPr>
              <p:cNvPr id="14" name="TextBox 13">
                <a:extLst>
                  <a:ext uri="{FF2B5EF4-FFF2-40B4-BE49-F238E27FC236}">
                    <a16:creationId xmlns:a16="http://schemas.microsoft.com/office/drawing/2014/main" id="{C8918CBB-609C-B52D-AF9F-0F0C6F7DB059}"/>
                  </a:ext>
                </a:extLst>
              </p:cNvPr>
              <p:cNvSpPr txBox="1">
                <a:spLocks noRot="1" noChangeAspect="1" noMove="1" noResize="1" noEditPoints="1" noAdjustHandles="1" noChangeArrowheads="1" noChangeShapeType="1" noTextEdit="1"/>
              </p:cNvSpPr>
              <p:nvPr/>
            </p:nvSpPr>
            <p:spPr>
              <a:xfrm>
                <a:off x="7082544" y="5280933"/>
                <a:ext cx="4499408" cy="253916"/>
              </a:xfrm>
              <a:prstGeom prst="rect">
                <a:avLst/>
              </a:prstGeom>
              <a:blipFill>
                <a:blip r:embed="rId5"/>
                <a:stretch>
                  <a:fillRect b="-1428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E3FC57D-00C5-28D2-7359-C40AB04CCABE}"/>
              </a:ext>
            </a:extLst>
          </p:cNvPr>
          <p:cNvSpPr txBox="1"/>
          <p:nvPr/>
        </p:nvSpPr>
        <p:spPr>
          <a:xfrm>
            <a:off x="8686077" y="2061313"/>
            <a:ext cx="1292341" cy="307777"/>
          </a:xfrm>
          <a:prstGeom prst="rect">
            <a:avLst/>
          </a:prstGeom>
          <a:noFill/>
        </p:spPr>
        <p:txBody>
          <a:bodyPr wrap="none" rtlCol="0">
            <a:spAutoFit/>
          </a:bodyPr>
          <a:lstStyle/>
          <a:p>
            <a:r>
              <a:rPr lang="en-US" sz="1400">
                <a:latin typeface="IBM Plex Sans" panose="020B0503050203000203" pitchFamily="34" charset="0"/>
              </a:rPr>
              <a:t>A simple RNN</a:t>
            </a:r>
          </a:p>
        </p:txBody>
      </p:sp>
      <p:sp>
        <p:nvSpPr>
          <p:cNvPr id="16" name="TextBox 15">
            <a:extLst>
              <a:ext uri="{FF2B5EF4-FFF2-40B4-BE49-F238E27FC236}">
                <a16:creationId xmlns:a16="http://schemas.microsoft.com/office/drawing/2014/main" id="{D18E908D-445C-9B58-8CEB-DA3B0F5254FF}"/>
              </a:ext>
            </a:extLst>
          </p:cNvPr>
          <p:cNvSpPr txBox="1"/>
          <p:nvPr/>
        </p:nvSpPr>
        <p:spPr>
          <a:xfrm>
            <a:off x="6978738" y="5648084"/>
            <a:ext cx="3414678" cy="215444"/>
          </a:xfrm>
          <a:prstGeom prst="rect">
            <a:avLst/>
          </a:prstGeom>
          <a:noFill/>
        </p:spPr>
        <p:txBody>
          <a:bodyPr wrap="square" rtlCol="0">
            <a:spAutoFit/>
          </a:bodyPr>
          <a:lstStyle/>
          <a:p>
            <a:r>
              <a:rPr lang="en-US" sz="800">
                <a:latin typeface="IBM Plex Sans" panose="020B0503050203000203" pitchFamily="34" charset="0"/>
              </a:rPr>
              <a:t>Screenshot from Professor </a:t>
            </a:r>
            <a:r>
              <a:rPr lang="en-US" sz="800" err="1">
                <a:latin typeface="IBM Plex Sans" panose="020B0503050203000203" pitchFamily="34" charset="0"/>
              </a:rPr>
              <a:t>Anagha</a:t>
            </a:r>
            <a:r>
              <a:rPr lang="en-US" sz="800">
                <a:latin typeface="IBM Plex Sans" panose="020B0503050203000203" pitchFamily="34" charset="0"/>
              </a:rPr>
              <a:t> Kulkarni’s Spring 2022 NLP lecture.</a:t>
            </a:r>
          </a:p>
        </p:txBody>
      </p:sp>
    </p:spTree>
    <p:extLst>
      <p:ext uri="{BB962C8B-B14F-4D97-AF65-F5344CB8AC3E}">
        <p14:creationId xmlns:p14="http://schemas.microsoft.com/office/powerpoint/2010/main" val="3693213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0362-4E7B-1A53-718D-63102CE366E5}"/>
              </a:ext>
            </a:extLst>
          </p:cNvPr>
          <p:cNvSpPr>
            <a:spLocks noGrp="1"/>
          </p:cNvSpPr>
          <p:nvPr>
            <p:ph type="title"/>
          </p:nvPr>
        </p:nvSpPr>
        <p:spPr/>
        <p:txBody>
          <a:bodyPr/>
          <a:lstStyle/>
          <a:p>
            <a:r>
              <a:rPr lang="en-US"/>
              <a:t>LSTM</a:t>
            </a:r>
          </a:p>
        </p:txBody>
      </p:sp>
      <p:sp>
        <p:nvSpPr>
          <p:cNvPr id="14" name="Content Placeholder 13">
            <a:extLst>
              <a:ext uri="{FF2B5EF4-FFF2-40B4-BE49-F238E27FC236}">
                <a16:creationId xmlns:a16="http://schemas.microsoft.com/office/drawing/2014/main" id="{B537E0EF-9835-74DE-E818-1ABEA017974A}"/>
              </a:ext>
            </a:extLst>
          </p:cNvPr>
          <p:cNvSpPr>
            <a:spLocks noGrp="1"/>
          </p:cNvSpPr>
          <p:nvPr>
            <p:ph sz="half" idx="1"/>
          </p:nvPr>
        </p:nvSpPr>
        <p:spPr>
          <a:xfrm>
            <a:off x="838200" y="1825625"/>
            <a:ext cx="5181600" cy="3456508"/>
          </a:xfrm>
        </p:spPr>
        <p:txBody>
          <a:bodyPr>
            <a:noAutofit/>
          </a:bodyPr>
          <a:lstStyle/>
          <a:p>
            <a:r>
              <a:rPr lang="en-US" sz="1400">
                <a:ea typeface="SF Pro Display" pitchFamily="2" charset="0"/>
                <a:cs typeface="SF Pro Display" pitchFamily="2" charset="0"/>
              </a:rPr>
              <a:t>Long Short-Term Memory (LSTMs), a special kind of RNN.</a:t>
            </a:r>
          </a:p>
          <a:p>
            <a:r>
              <a:rPr lang="en-US" sz="1400">
                <a:ea typeface="SF Pro Display" pitchFamily="2" charset="0"/>
                <a:cs typeface="SF Pro Display" pitchFamily="2" charset="0"/>
              </a:rPr>
              <a:t>LSTMs have internal gates, composed of sigmoid neural network and pointwise multiplication operation, that regulate the flow of information. </a:t>
            </a:r>
            <a:r>
              <a:rPr lang="en-US" sz="1400"/>
              <a:t>These gates can learn which data in a sequence is important to keep or throw away.</a:t>
            </a:r>
            <a:endParaRPr lang="en-US" sz="1400">
              <a:ea typeface="SF Pro Display" pitchFamily="2" charset="0"/>
              <a:cs typeface="SF Pro Display" pitchFamily="2" charset="0"/>
            </a:endParaRPr>
          </a:p>
          <a:p>
            <a:r>
              <a:rPr lang="en-US" sz="1400">
                <a:ea typeface="SF Pro Display" pitchFamily="2" charset="0"/>
                <a:cs typeface="SF Pro Display" pitchFamily="2" charset="0"/>
              </a:rPr>
              <a:t>Useful for learning long-term dependencies in the text:</a:t>
            </a:r>
          </a:p>
          <a:p>
            <a:pPr lvl="1"/>
            <a:r>
              <a:rPr lang="en-US" sz="1400">
                <a:solidFill>
                  <a:srgbClr val="3366FF"/>
                </a:solidFill>
                <a:ea typeface="SF Pro Display" pitchFamily="2" charset="0"/>
                <a:cs typeface="SF Pro Display" pitchFamily="2" charset="0"/>
              </a:rPr>
              <a:t>E.g., “Working in the same unit today with different staffs was so much better”</a:t>
            </a:r>
          </a:p>
          <a:p>
            <a:r>
              <a:rPr lang="en-US" sz="1400">
                <a:ea typeface="SF Pro Display" pitchFamily="2" charset="0"/>
                <a:cs typeface="SF Pro Display" pitchFamily="2" charset="0"/>
              </a:rPr>
              <a:t>LSTMs get their leverage from the </a:t>
            </a:r>
            <a:r>
              <a:rPr lang="en-US" sz="1400" b="1">
                <a:ea typeface="SF Pro Display" pitchFamily="2" charset="0"/>
                <a:cs typeface="SF Pro Display" pitchFamily="2" charset="0"/>
              </a:rPr>
              <a:t>cell state</a:t>
            </a:r>
            <a:r>
              <a:rPr lang="en-US" sz="1400">
                <a:ea typeface="SF Pro Display" pitchFamily="2" charset="0"/>
                <a:cs typeface="SF Pro Display" pitchFamily="2" charset="0"/>
              </a:rPr>
              <a:t>, a path in which information can pass easily with some minor liner operations. Gates can add or remove information from the cell state. The key player in minimizing risks of a vanishing gradient in LSTMs when backpropagating errors.</a:t>
            </a:r>
          </a:p>
        </p:txBody>
      </p:sp>
      <p:sp>
        <p:nvSpPr>
          <p:cNvPr id="22" name="Slide Number Placeholder 21">
            <a:extLst>
              <a:ext uri="{FF2B5EF4-FFF2-40B4-BE49-F238E27FC236}">
                <a16:creationId xmlns:a16="http://schemas.microsoft.com/office/drawing/2014/main" id="{A7F73A4D-0440-90B7-068F-67465CF1E954}"/>
              </a:ext>
            </a:extLst>
          </p:cNvPr>
          <p:cNvSpPr>
            <a:spLocks noGrp="1"/>
          </p:cNvSpPr>
          <p:nvPr>
            <p:ph type="sldNum" sz="quarter" idx="12"/>
          </p:nvPr>
        </p:nvSpPr>
        <p:spPr/>
        <p:txBody>
          <a:bodyPr/>
          <a:lstStyle/>
          <a:p>
            <a:fld id="{E6DCFC6F-85A8-EE4E-8C0E-BB477190C486}" type="slidenum">
              <a:rPr lang="en-US" smtClean="0"/>
              <a:t>11</a:t>
            </a:fld>
            <a:endParaRPr lang="en-US"/>
          </a:p>
        </p:txBody>
      </p:sp>
      <p:pic>
        <p:nvPicPr>
          <p:cNvPr id="4108" name="Picture 12" descr="What is LSTM , peephole LSTM and GRU? | by Jaimin Mungalpara | Nerd For  Tech | Medium">
            <a:extLst>
              <a:ext uri="{FF2B5EF4-FFF2-40B4-BE49-F238E27FC236}">
                <a16:creationId xmlns:a16="http://schemas.microsoft.com/office/drawing/2014/main" id="{ACAB71F5-27D6-4225-9931-7932B877D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379" y="1690688"/>
            <a:ext cx="5418397" cy="345650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21E6BF9-C053-CC0E-2143-CB9A33833A4C}"/>
              </a:ext>
            </a:extLst>
          </p:cNvPr>
          <p:cNvSpPr/>
          <p:nvPr/>
        </p:nvSpPr>
        <p:spPr>
          <a:xfrm>
            <a:off x="6681216" y="2938272"/>
            <a:ext cx="4815840" cy="158496"/>
          </a:xfrm>
          <a:prstGeom prst="rect">
            <a:avLst/>
          </a:prstGeom>
          <a:solidFill>
            <a:srgbClr val="FFFF0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A404B6-A124-A152-433B-6367EE8FB1AB}"/>
              </a:ext>
            </a:extLst>
          </p:cNvPr>
          <p:cNvSpPr txBox="1"/>
          <p:nvPr/>
        </p:nvSpPr>
        <p:spPr>
          <a:xfrm>
            <a:off x="6677372" y="4768832"/>
            <a:ext cx="4992457" cy="215444"/>
          </a:xfrm>
          <a:prstGeom prst="rect">
            <a:avLst/>
          </a:prstGeom>
          <a:noFill/>
        </p:spPr>
        <p:txBody>
          <a:bodyPr wrap="square" rtlCol="0">
            <a:spAutoFit/>
          </a:bodyPr>
          <a:lstStyle/>
          <a:p>
            <a:r>
              <a:rPr lang="en-US" sz="800" i="0">
                <a:effectLst/>
                <a:latin typeface="IBM Plex Sans" panose="020B0503050203000203" pitchFamily="34" charset="0"/>
              </a:rPr>
              <a:t>Image taken from </a:t>
            </a:r>
            <a:r>
              <a:rPr lang="en-US" sz="800" i="0" u="sng">
                <a:effectLst/>
                <a:latin typeface="IBM Plex Sans" panose="020B0503050203000203" pitchFamily="34" charset="0"/>
                <a:hlinkClick r:id="rId4">
                  <a:extLst>
                    <a:ext uri="{A12FA001-AC4F-418D-AE19-62706E023703}">
                      <ahyp:hlinkClr xmlns:ahyp="http://schemas.microsoft.com/office/drawing/2018/hyperlinkcolor" val="tx"/>
                    </a:ext>
                  </a:extLst>
                </a:hlinkClick>
              </a:rPr>
              <a:t>https://colah.github.io/</a:t>
            </a:r>
            <a:endParaRPr lang="en-US" sz="800">
              <a:latin typeface="IBM Plex Sans" panose="020B0503050203000203" pitchFamily="34" charset="0"/>
            </a:endParaRPr>
          </a:p>
        </p:txBody>
      </p:sp>
      <p:sp>
        <p:nvSpPr>
          <p:cNvPr id="7" name="TextBox 6">
            <a:extLst>
              <a:ext uri="{FF2B5EF4-FFF2-40B4-BE49-F238E27FC236}">
                <a16:creationId xmlns:a16="http://schemas.microsoft.com/office/drawing/2014/main" id="{E607F3F4-435C-1D1B-55F5-3692CD170B94}"/>
              </a:ext>
            </a:extLst>
          </p:cNvPr>
          <p:cNvSpPr txBox="1"/>
          <p:nvPr/>
        </p:nvSpPr>
        <p:spPr>
          <a:xfrm>
            <a:off x="8398342" y="1061460"/>
            <a:ext cx="1330814" cy="307777"/>
          </a:xfrm>
          <a:prstGeom prst="rect">
            <a:avLst/>
          </a:prstGeom>
          <a:noFill/>
        </p:spPr>
        <p:txBody>
          <a:bodyPr wrap="none" rtlCol="0">
            <a:spAutoFit/>
          </a:bodyPr>
          <a:lstStyle/>
          <a:p>
            <a:r>
              <a:rPr lang="en-US" sz="1400">
                <a:latin typeface="IBM Plex Sans" panose="020B0503050203000203" pitchFamily="34" charset="0"/>
              </a:rPr>
              <a:t>LSTM network</a:t>
            </a:r>
          </a:p>
        </p:txBody>
      </p:sp>
      <p:pic>
        <p:nvPicPr>
          <p:cNvPr id="4110" name="Picture 14">
            <a:extLst>
              <a:ext uri="{FF2B5EF4-FFF2-40B4-BE49-F238E27FC236}">
                <a16:creationId xmlns:a16="http://schemas.microsoft.com/office/drawing/2014/main" id="{45F67C84-057A-E5ED-6398-60B7A6C23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1399" y="5167312"/>
            <a:ext cx="4415202" cy="13624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AE745A-8534-BDE4-5329-3F4B0E0F2F01}"/>
                  </a:ext>
                </a:extLst>
              </p:cNvPr>
              <p:cNvSpPr txBox="1"/>
              <p:nvPr/>
            </p:nvSpPr>
            <p:spPr>
              <a:xfrm>
                <a:off x="6677372" y="5167312"/>
                <a:ext cx="4499408" cy="523220"/>
              </a:xfrm>
              <a:prstGeom prst="rect">
                <a:avLst/>
              </a:prstGeom>
              <a:solidFill>
                <a:schemeClr val="bg1">
                  <a:lumMod val="95000"/>
                </a:schemeClr>
              </a:solidFill>
            </p:spPr>
            <p:txBody>
              <a:bodyPr wrap="square" rtlCol="0">
                <a:spAutoFit/>
              </a:bodyPr>
              <a:lstStyle/>
              <a:p>
                <a:r>
                  <a:rPr lang="en-US" sz="1400"/>
                  <a:t>Inputs: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𝑡</m:t>
                        </m:r>
                        <m:r>
                          <a:rPr lang="en-US" sz="1400" b="0" i="1" smtClean="0">
                            <a:latin typeface="Cambria Math" panose="02040503050406030204" pitchFamily="18" charset="0"/>
                          </a:rPr>
                          <m:t>−1</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oMath>
                </a14:m>
                <a:endParaRPr lang="en-US" sz="1400" b="0"/>
              </a:p>
              <a:p>
                <a:r>
                  <a:rPr lang="en-US" sz="1400"/>
                  <a:t>Outputs: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𝑡</m:t>
                        </m:r>
                      </m:sub>
                    </m:sSub>
                  </m:oMath>
                </a14:m>
                <a:endParaRPr lang="en-US" sz="1400" b="0"/>
              </a:p>
            </p:txBody>
          </p:sp>
        </mc:Choice>
        <mc:Fallback xmlns="">
          <p:sp>
            <p:nvSpPr>
              <p:cNvPr id="9" name="TextBox 8">
                <a:extLst>
                  <a:ext uri="{FF2B5EF4-FFF2-40B4-BE49-F238E27FC236}">
                    <a16:creationId xmlns:a16="http://schemas.microsoft.com/office/drawing/2014/main" id="{57AE745A-8534-BDE4-5329-3F4B0E0F2F01}"/>
                  </a:ext>
                </a:extLst>
              </p:cNvPr>
              <p:cNvSpPr txBox="1">
                <a:spLocks noRot="1" noChangeAspect="1" noMove="1" noResize="1" noEditPoints="1" noAdjustHandles="1" noChangeArrowheads="1" noChangeShapeType="1" noTextEdit="1"/>
              </p:cNvSpPr>
              <p:nvPr/>
            </p:nvSpPr>
            <p:spPr>
              <a:xfrm>
                <a:off x="6677372" y="5167312"/>
                <a:ext cx="4499408" cy="523220"/>
              </a:xfrm>
              <a:prstGeom prst="rect">
                <a:avLst/>
              </a:prstGeom>
              <a:blipFill>
                <a:blip r:embed="rId6"/>
                <a:stretch>
                  <a:fillRect l="-407" t="-2353" b="-1176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495623F-4EB3-2038-3A62-A46E4A9EB1AD}"/>
              </a:ext>
            </a:extLst>
          </p:cNvPr>
          <p:cNvSpPr txBox="1"/>
          <p:nvPr/>
        </p:nvSpPr>
        <p:spPr>
          <a:xfrm>
            <a:off x="2357230" y="6427218"/>
            <a:ext cx="2143540" cy="223388"/>
          </a:xfrm>
          <a:prstGeom prst="rect">
            <a:avLst/>
          </a:prstGeom>
          <a:noFill/>
        </p:spPr>
        <p:txBody>
          <a:bodyPr wrap="square" rtlCol="0">
            <a:spAutoFit/>
          </a:bodyPr>
          <a:lstStyle/>
          <a:p>
            <a:r>
              <a:rPr lang="en-US" sz="800" i="0">
                <a:effectLst/>
                <a:latin typeface="IBM Plex Sans" panose="020B0503050203000203" pitchFamily="34" charset="0"/>
              </a:rPr>
              <a:t>Image taken from </a:t>
            </a:r>
            <a:r>
              <a:rPr lang="en-US" sz="800" i="0" u="sng">
                <a:effectLst/>
                <a:latin typeface="IBM Plex Sans" panose="020B0503050203000203" pitchFamily="34" charset="0"/>
                <a:hlinkClick r:id="rId4">
                  <a:extLst>
                    <a:ext uri="{A12FA001-AC4F-418D-AE19-62706E023703}">
                      <ahyp:hlinkClr xmlns:ahyp="http://schemas.microsoft.com/office/drawing/2018/hyperlinkcolor" val="tx"/>
                    </a:ext>
                  </a:extLst>
                </a:hlinkClick>
              </a:rPr>
              <a:t>https://colah.github.io/</a:t>
            </a:r>
            <a:endParaRPr lang="en-US" sz="800">
              <a:latin typeface="IBM Plex Sans" panose="020B0503050203000203" pitchFamily="34" charset="0"/>
            </a:endParaRPr>
          </a:p>
        </p:txBody>
      </p:sp>
      <p:pic>
        <p:nvPicPr>
          <p:cNvPr id="4112" name="Picture 16">
            <a:extLst>
              <a:ext uri="{FF2B5EF4-FFF2-40B4-BE49-F238E27FC236}">
                <a16:creationId xmlns:a16="http://schemas.microsoft.com/office/drawing/2014/main" id="{CA9F8773-95BE-DBA5-E41A-78B4BD92BA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6371" y="5167312"/>
            <a:ext cx="1600200" cy="22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411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0362-4E7B-1A53-718D-63102CE366E5}"/>
              </a:ext>
            </a:extLst>
          </p:cNvPr>
          <p:cNvSpPr>
            <a:spLocks noGrp="1"/>
          </p:cNvSpPr>
          <p:nvPr>
            <p:ph type="title"/>
          </p:nvPr>
        </p:nvSpPr>
        <p:spPr/>
        <p:txBody>
          <a:bodyPr/>
          <a:lstStyle/>
          <a:p>
            <a:r>
              <a:rPr lang="en-US"/>
              <a:t>Bi-LSTM</a:t>
            </a:r>
          </a:p>
        </p:txBody>
      </p:sp>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B537E0EF-9835-74DE-E818-1ABEA017974A}"/>
                  </a:ext>
                </a:extLst>
              </p:cNvPr>
              <p:cNvSpPr>
                <a:spLocks noGrp="1"/>
              </p:cNvSpPr>
              <p:nvPr>
                <p:ph sz="half" idx="1"/>
              </p:nvPr>
            </p:nvSpPr>
            <p:spPr/>
            <p:txBody>
              <a:bodyPr>
                <a:noAutofit/>
              </a:bodyPr>
              <a:lstStyle/>
              <a:p>
                <a:r>
                  <a:rPr lang="en-US" sz="1400">
                    <a:ea typeface="SF Pro Display" pitchFamily="2" charset="0"/>
                    <a:cs typeface="SF Pro Display" pitchFamily="2" charset="0"/>
                  </a:rPr>
                  <a:t>In a Bi-LSTM, inputs are being read in two opposite directions (forward and backward). The results of the two are concatenated.</a:t>
                </a:r>
              </a:p>
              <a:p>
                <a:r>
                  <a:rPr lang="en-US" sz="1400">
                    <a:ea typeface="SF Pro Display" pitchFamily="2" charset="0"/>
                    <a:cs typeface="SF Pro Display" pitchFamily="2" charset="0"/>
                  </a:rPr>
                  <a:t>Input: a sequence of word vectors </a:t>
                </a:r>
                <a14:m>
                  <m:oMath xmlns:m="http://schemas.openxmlformats.org/officeDocument/2006/math">
                    <m:r>
                      <a:rPr lang="en-US" sz="1400" b="0" i="1" smtClean="0">
                        <a:latin typeface="Cambria Math" panose="02040503050406030204" pitchFamily="18" charset="0"/>
                      </a:rPr>
                      <m:t>𝑤</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𝑛</m:t>
                            </m:r>
                          </m:sub>
                        </m:sSub>
                      </m:e>
                    </m:d>
                  </m:oMath>
                </a14:m>
                <a:r>
                  <a:rPr lang="en-US" sz="1400">
                    <a:ea typeface="SF Pro Display" pitchFamily="2" charset="0"/>
                    <a:cs typeface="SF Pro Display" pitchFamily="2" charset="0"/>
                  </a:rPr>
                  <a:t> where N is the sequence length.</a:t>
                </a:r>
              </a:p>
              <a:p>
                <a:r>
                  <a:rPr lang="en-US" sz="1400">
                    <a:ea typeface="SF Pro Display" pitchFamily="2" charset="0"/>
                    <a:cs typeface="SF Pro Display" pitchFamily="2" charset="0"/>
                  </a:rPr>
                  <a:t>Output: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acc>
                      <m:accPr>
                        <m:chr m:val="⃗"/>
                        <m:ctrlPr>
                          <a:rPr lang="en-US" sz="1400" b="0" i="1" smtClean="0">
                            <a:latin typeface="Cambria Math" panose="02040503050406030204" pitchFamily="18" charset="0"/>
                          </a:rPr>
                        </m:ctrlPr>
                      </m:acc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sub>
                        </m:sSub>
                      </m:e>
                    </m:acc>
                    <m:r>
                      <a:rPr lang="en-US" sz="1400" b="0" i="1" smtClean="0">
                        <a:latin typeface="Cambria Math" panose="02040503050406030204" pitchFamily="18" charset="0"/>
                      </a:rPr>
                      <m:t>:</m:t>
                    </m:r>
                    <m:acc>
                      <m:accPr>
                        <m:chr m:val="⃐"/>
                        <m:ctrlPr>
                          <a:rPr lang="en-US" sz="1400" b="0" i="1" smtClean="0">
                            <a:latin typeface="Cambria Math" panose="02040503050406030204" pitchFamily="18" charset="0"/>
                          </a:rPr>
                        </m:ctrlPr>
                      </m:acc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𝑡</m:t>
                            </m:r>
                          </m:sub>
                        </m:sSub>
                      </m:e>
                    </m:acc>
                  </m:oMath>
                </a14:m>
                <a:r>
                  <a:rPr lang="en-US" sz="1400">
                    <a:ea typeface="SF Pro Display" pitchFamily="2" charset="0"/>
                    <a:cs typeface="SF Pro Display" pitchFamily="2" charset="0"/>
                  </a:rPr>
                  <a:t>]</a:t>
                </a:r>
                <a:endParaRPr lang="en-US" sz="1400"/>
              </a:p>
            </p:txBody>
          </p:sp>
        </mc:Choice>
        <mc:Fallback xmlns="">
          <p:sp>
            <p:nvSpPr>
              <p:cNvPr id="14" name="Content Placeholder 13">
                <a:extLst>
                  <a:ext uri="{FF2B5EF4-FFF2-40B4-BE49-F238E27FC236}">
                    <a16:creationId xmlns:a16="http://schemas.microsoft.com/office/drawing/2014/main" id="{B537E0EF-9835-74DE-E818-1ABEA017974A}"/>
                  </a:ext>
                </a:extLst>
              </p:cNvPr>
              <p:cNvSpPr>
                <a:spLocks noGrp="1" noRot="1" noChangeAspect="1" noMove="1" noResize="1" noEditPoints="1" noAdjustHandles="1" noChangeArrowheads="1" noChangeShapeType="1" noTextEdit="1"/>
              </p:cNvSpPr>
              <p:nvPr>
                <p:ph sz="half" idx="1"/>
              </p:nvPr>
            </p:nvSpPr>
            <p:spPr>
              <a:blipFill>
                <a:blip r:embed="rId3"/>
                <a:stretch>
                  <a:fillRect l="-235" t="-56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DC62BBE-C405-9B4B-C533-B361F2FBEBF9}"/>
              </a:ext>
            </a:extLst>
          </p:cNvPr>
          <p:cNvPicPr>
            <a:picLocks noChangeAspect="1"/>
          </p:cNvPicPr>
          <p:nvPr/>
        </p:nvPicPr>
        <p:blipFill>
          <a:blip r:embed="rId4"/>
          <a:stretch>
            <a:fillRect/>
          </a:stretch>
        </p:blipFill>
        <p:spPr>
          <a:xfrm>
            <a:off x="9267295" y="255878"/>
            <a:ext cx="2356742" cy="1330386"/>
          </a:xfrm>
          <a:prstGeom prst="rect">
            <a:avLst/>
          </a:prstGeom>
          <a:ln>
            <a:solidFill>
              <a:schemeClr val="tx1"/>
            </a:solidFill>
          </a:ln>
        </p:spPr>
      </p:pic>
      <p:pic>
        <p:nvPicPr>
          <p:cNvPr id="21" name="Picture 20">
            <a:extLst>
              <a:ext uri="{FF2B5EF4-FFF2-40B4-BE49-F238E27FC236}">
                <a16:creationId xmlns:a16="http://schemas.microsoft.com/office/drawing/2014/main" id="{2DBF7900-ABD0-14FB-2EF0-BBC059F9638D}"/>
              </a:ext>
            </a:extLst>
          </p:cNvPr>
          <p:cNvPicPr>
            <a:picLocks noChangeAspect="1"/>
          </p:cNvPicPr>
          <p:nvPr/>
        </p:nvPicPr>
        <p:blipFill rotWithShape="1">
          <a:blip r:embed="rId4"/>
          <a:srcRect l="9259" t="17216" r="51734" b="17216"/>
          <a:stretch/>
        </p:blipFill>
        <p:spPr>
          <a:xfrm>
            <a:off x="7244863" y="2600212"/>
            <a:ext cx="3212123" cy="3048000"/>
          </a:xfrm>
          <a:custGeom>
            <a:avLst/>
            <a:gdLst>
              <a:gd name="connsiteX0" fmla="*/ 0 w 3212123"/>
              <a:gd name="connsiteY0" fmla="*/ 0 h 3048000"/>
              <a:gd name="connsiteX1" fmla="*/ 3212123 w 3212123"/>
              <a:gd name="connsiteY1" fmla="*/ 0 h 3048000"/>
              <a:gd name="connsiteX2" fmla="*/ 3212123 w 3212123"/>
              <a:gd name="connsiteY2" fmla="*/ 3048000 h 3048000"/>
              <a:gd name="connsiteX3" fmla="*/ 0 w 3212123"/>
              <a:gd name="connsiteY3" fmla="*/ 3048000 h 3048000"/>
              <a:gd name="connsiteX4" fmla="*/ 0 w 3212123"/>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123" h="3048000">
                <a:moveTo>
                  <a:pt x="0" y="0"/>
                </a:moveTo>
                <a:lnTo>
                  <a:pt x="3212123" y="0"/>
                </a:lnTo>
                <a:lnTo>
                  <a:pt x="3212123" y="3048000"/>
                </a:lnTo>
                <a:lnTo>
                  <a:pt x="0" y="3048000"/>
                </a:lnTo>
                <a:lnTo>
                  <a:pt x="0" y="0"/>
                </a:lnTo>
                <a:close/>
              </a:path>
            </a:pathLst>
          </a:custGeom>
        </p:spPr>
      </p:pic>
      <p:pic>
        <p:nvPicPr>
          <p:cNvPr id="20" name="Picture 19">
            <a:extLst>
              <a:ext uri="{FF2B5EF4-FFF2-40B4-BE49-F238E27FC236}">
                <a16:creationId xmlns:a16="http://schemas.microsoft.com/office/drawing/2014/main" id="{E75B806D-CCD4-BD82-F228-2FB92A535731}"/>
              </a:ext>
            </a:extLst>
          </p:cNvPr>
          <p:cNvPicPr>
            <a:picLocks noChangeAspect="1"/>
          </p:cNvPicPr>
          <p:nvPr/>
        </p:nvPicPr>
        <p:blipFill rotWithShape="1">
          <a:blip r:embed="rId4">
            <a:duotone>
              <a:prstClr val="black"/>
              <a:schemeClr val="tx2">
                <a:tint val="45000"/>
                <a:satMod val="400000"/>
              </a:schemeClr>
            </a:duotone>
          </a:blip>
          <a:srcRect l="6490" r="37562"/>
          <a:stretch/>
        </p:blipFill>
        <p:spPr>
          <a:xfrm>
            <a:off x="7016869" y="1799935"/>
            <a:ext cx="4607168" cy="4648554"/>
          </a:xfrm>
          <a:custGeom>
            <a:avLst/>
            <a:gdLst>
              <a:gd name="connsiteX0" fmla="*/ 0 w 4607168"/>
              <a:gd name="connsiteY0" fmla="*/ 0 h 4648554"/>
              <a:gd name="connsiteX1" fmla="*/ 4607168 w 4607168"/>
              <a:gd name="connsiteY1" fmla="*/ 0 h 4648554"/>
              <a:gd name="connsiteX2" fmla="*/ 4607168 w 4607168"/>
              <a:gd name="connsiteY2" fmla="*/ 4648554 h 4648554"/>
              <a:gd name="connsiteX3" fmla="*/ 0 w 4607168"/>
              <a:gd name="connsiteY3" fmla="*/ 4648554 h 4648554"/>
              <a:gd name="connsiteX4" fmla="*/ 0 w 4607168"/>
              <a:gd name="connsiteY4" fmla="*/ 0 h 4648554"/>
              <a:gd name="connsiteX5" fmla="*/ 227993 w 4607168"/>
              <a:gd name="connsiteY5" fmla="*/ 800277 h 4648554"/>
              <a:gd name="connsiteX6" fmla="*/ 227993 w 4607168"/>
              <a:gd name="connsiteY6" fmla="*/ 3848277 h 4648554"/>
              <a:gd name="connsiteX7" fmla="*/ 3440116 w 4607168"/>
              <a:gd name="connsiteY7" fmla="*/ 3848277 h 4648554"/>
              <a:gd name="connsiteX8" fmla="*/ 3440116 w 4607168"/>
              <a:gd name="connsiteY8" fmla="*/ 800277 h 4648554"/>
              <a:gd name="connsiteX9" fmla="*/ 227993 w 4607168"/>
              <a:gd name="connsiteY9" fmla="*/ 800277 h 464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7168" h="4648554">
                <a:moveTo>
                  <a:pt x="0" y="0"/>
                </a:moveTo>
                <a:lnTo>
                  <a:pt x="4607168" y="0"/>
                </a:lnTo>
                <a:lnTo>
                  <a:pt x="4607168" y="4648554"/>
                </a:lnTo>
                <a:lnTo>
                  <a:pt x="0" y="4648554"/>
                </a:lnTo>
                <a:lnTo>
                  <a:pt x="0" y="0"/>
                </a:lnTo>
                <a:close/>
                <a:moveTo>
                  <a:pt x="227993" y="800277"/>
                </a:moveTo>
                <a:lnTo>
                  <a:pt x="227993" y="3848277"/>
                </a:lnTo>
                <a:lnTo>
                  <a:pt x="3440116" y="3848277"/>
                </a:lnTo>
                <a:lnTo>
                  <a:pt x="3440116" y="800277"/>
                </a:lnTo>
                <a:lnTo>
                  <a:pt x="227993" y="800277"/>
                </a:lnTo>
                <a:close/>
              </a:path>
            </a:pathLst>
          </a:custGeom>
        </p:spPr>
      </p:pic>
      <p:sp>
        <p:nvSpPr>
          <p:cNvPr id="22" name="Slide Number Placeholder 21">
            <a:extLst>
              <a:ext uri="{FF2B5EF4-FFF2-40B4-BE49-F238E27FC236}">
                <a16:creationId xmlns:a16="http://schemas.microsoft.com/office/drawing/2014/main" id="{A7F73A4D-0440-90B7-068F-67465CF1E954}"/>
              </a:ext>
            </a:extLst>
          </p:cNvPr>
          <p:cNvSpPr>
            <a:spLocks noGrp="1"/>
          </p:cNvSpPr>
          <p:nvPr>
            <p:ph type="sldNum" sz="quarter" idx="12"/>
          </p:nvPr>
        </p:nvSpPr>
        <p:spPr/>
        <p:txBody>
          <a:bodyPr/>
          <a:lstStyle/>
          <a:p>
            <a:fld id="{E6DCFC6F-85A8-EE4E-8C0E-BB477190C486}" type="slidenum">
              <a:rPr lang="en-US" smtClean="0"/>
              <a:t>12</a:t>
            </a:fld>
            <a:endParaRPr lang="en-US"/>
          </a:p>
        </p:txBody>
      </p:sp>
    </p:spTree>
    <p:extLst>
      <p:ext uri="{BB962C8B-B14F-4D97-AF65-F5344CB8AC3E}">
        <p14:creationId xmlns:p14="http://schemas.microsoft.com/office/powerpoint/2010/main" val="296512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4D8CB-4387-ABA9-82AF-4112391C08D5}"/>
              </a:ext>
            </a:extLst>
          </p:cNvPr>
          <p:cNvSpPr>
            <a:spLocks noGrp="1"/>
          </p:cNvSpPr>
          <p:nvPr>
            <p:ph type="title"/>
          </p:nvPr>
        </p:nvSpPr>
        <p:spPr/>
        <p:txBody>
          <a:bodyPr/>
          <a:lstStyle/>
          <a:p>
            <a:r>
              <a:rPr lang="en-US"/>
              <a:t>Attention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8B9681-DB69-CD59-0172-1ABA392C08C0}"/>
                  </a:ext>
                </a:extLst>
              </p:cNvPr>
              <p:cNvSpPr>
                <a:spLocks noGrp="1"/>
              </p:cNvSpPr>
              <p:nvPr>
                <p:ph idx="1"/>
              </p:nvPr>
            </p:nvSpPr>
            <p:spPr>
              <a:xfrm>
                <a:off x="838200" y="1825625"/>
                <a:ext cx="5571565" cy="4351338"/>
              </a:xfrm>
            </p:spPr>
            <p:txBody>
              <a:bodyPr>
                <a:noAutofit/>
              </a:bodyPr>
              <a:lstStyle/>
              <a:p>
                <a:pPr marL="0" indent="0">
                  <a:lnSpc>
                    <a:spcPct val="120000"/>
                  </a:lnSpc>
                  <a:buNone/>
                </a:pPr>
                <a:r>
                  <a:rPr lang="en-US" sz="1400"/>
                  <a:t>Find important segments of a word sequence.</a:t>
                </a:r>
              </a:p>
              <a:p>
                <a:pPr marL="457200" indent="-457200">
                  <a:lnSpc>
                    <a:spcPct val="120000"/>
                  </a:lnSpc>
                  <a:buFont typeface="+mj-lt"/>
                  <a:buAutoNum type="arabicPeriod"/>
                </a:pPr>
                <a:r>
                  <a:rPr lang="en-US" sz="1400"/>
                  <a:t>Feed merged output vector </a:t>
                </a:r>
                <a14:m>
                  <m:oMath xmlns:m="http://schemas.openxmlformats.org/officeDocument/2006/math">
                    <m:r>
                      <a:rPr lang="en-US" sz="1400" i="1" dirty="0" smtClean="0">
                        <a:latin typeface="Cambria Math" panose="02040503050406030204" pitchFamily="18" charset="0"/>
                      </a:rPr>
                      <m:t>𝑚</m:t>
                    </m:r>
                    <m:r>
                      <a:rPr lang="en-US" sz="1400" i="1" dirty="0" smtClean="0">
                        <a:latin typeface="Cambria Math" panose="02040503050406030204" pitchFamily="18" charset="0"/>
                      </a:rPr>
                      <m:t>_</m:t>
                    </m:r>
                    <m:r>
                      <a:rPr lang="en-US" sz="1400" i="1" dirty="0" smtClean="0">
                        <a:latin typeface="Cambria Math" panose="02040503050406030204" pitchFamily="18" charset="0"/>
                      </a:rPr>
                      <m:t>𝑡</m:t>
                    </m:r>
                  </m:oMath>
                </a14:m>
                <a:r>
                  <a:rPr lang="en-US" sz="1400"/>
                  <a:t> through a non-linear layer to get </a:t>
                </a:r>
                <a14:m>
                  <m:oMath xmlns:m="http://schemas.openxmlformats.org/officeDocument/2006/math">
                    <m:sSub>
                      <m:sSubPr>
                        <m:ctrlPr>
                          <a:rPr lang="en-US" sz="1400" b="0" i="1" dirty="0" smtClean="0">
                            <a:latin typeface="Cambria Math" panose="02040503050406030204" pitchFamily="18" charset="0"/>
                          </a:rPr>
                        </m:ctrlPr>
                      </m:sSubPr>
                      <m:e>
                        <m:r>
                          <a:rPr lang="en-US" sz="1400" i="1" dirty="0" smtClean="0">
                            <a:latin typeface="Cambria Math" panose="02040503050406030204" pitchFamily="18" charset="0"/>
                          </a:rPr>
                          <m:t>𝑝</m:t>
                        </m:r>
                      </m:e>
                      <m:sub>
                        <m:r>
                          <a:rPr lang="en-US" sz="1400" b="0" i="1" dirty="0" smtClean="0">
                            <a:latin typeface="Cambria Math" panose="02040503050406030204" pitchFamily="18" charset="0"/>
                          </a:rPr>
                          <m:t>𝑡</m:t>
                        </m:r>
                      </m:sub>
                    </m:sSub>
                  </m:oMath>
                </a14:m>
                <a:r>
                  <a:rPr lang="en-US" sz="1400"/>
                  <a:t>, a hidden representation of </a:t>
                </a:r>
                <a14:m>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𝑚</m:t>
                        </m:r>
                      </m:e>
                      <m:sub>
                        <m:r>
                          <a:rPr lang="en-US" sz="1400" i="1" dirty="0" smtClean="0">
                            <a:latin typeface="Cambria Math" panose="02040503050406030204" pitchFamily="18" charset="0"/>
                          </a:rPr>
                          <m:t>𝑡</m:t>
                        </m:r>
                      </m:sub>
                    </m:sSub>
                  </m:oMath>
                </a14:m>
                <a:endParaRPr lang="en-US" sz="1400"/>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tanh</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b="0" i="1" smtClean="0">
                                      <a:latin typeface="Cambria Math" panose="02040503050406030204" pitchFamily="18" charset="0"/>
                                    </a:rPr>
                                    <m:t>𝑤</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𝑤</m:t>
                                  </m:r>
                                </m:sub>
                              </m:sSub>
                            </m:e>
                          </m:d>
                        </m:e>
                      </m:func>
                    </m:oMath>
                  </m:oMathPara>
                </a14:m>
                <a:endParaRPr lang="en-US" sz="1400"/>
              </a:p>
              <a:p>
                <a:pPr marL="457200" indent="-457200">
                  <a:lnSpc>
                    <a:spcPct val="120000"/>
                  </a:lnSpc>
                  <a:buFont typeface="+mj-lt"/>
                  <a:buAutoNum type="arabicPeriod"/>
                </a:pPr>
                <a:r>
                  <a:rPr lang="en-US" sz="1400">
                    <a:ea typeface="Cambria Math" panose="02040503050406030204" pitchFamily="18" charset="0"/>
                  </a:rPr>
                  <a:t>A comparison is conducted between </a:t>
                </a:r>
                <a14:m>
                  <m:oMath xmlns:m="http://schemas.openxmlformats.org/officeDocument/2006/math">
                    <m:sSub>
                      <m:sSubPr>
                        <m:ctrlPr>
                          <a:rPr lang="en-US" sz="1400" b="0" i="1" dirty="0" smtClean="0">
                            <a:latin typeface="Cambria Math" panose="02040503050406030204" pitchFamily="18" charset="0"/>
                            <a:ea typeface="Cambria Math" panose="02040503050406030204" pitchFamily="18" charset="0"/>
                          </a:rPr>
                        </m:ctrlPr>
                      </m:sSubPr>
                      <m:e>
                        <m:r>
                          <a:rPr lang="en-US" sz="1400" i="1" dirty="0" smtClean="0">
                            <a:latin typeface="Cambria Math" panose="02040503050406030204" pitchFamily="18" charset="0"/>
                            <a:ea typeface="Cambria Math" panose="02040503050406030204" pitchFamily="18" charset="0"/>
                          </a:rPr>
                          <m:t>𝑝</m:t>
                        </m:r>
                      </m:e>
                      <m:sub>
                        <m:r>
                          <a:rPr lang="en-US" sz="1400" b="0" i="1" dirty="0" smtClean="0">
                            <a:latin typeface="Cambria Math" panose="02040503050406030204" pitchFamily="18" charset="0"/>
                            <a:ea typeface="Cambria Math" panose="02040503050406030204" pitchFamily="18" charset="0"/>
                          </a:rPr>
                          <m:t>𝑡</m:t>
                        </m:r>
                      </m:sub>
                    </m:sSub>
                    <m:r>
                      <a:rPr lang="en-US" sz="1400" i="1" dirty="0">
                        <a:latin typeface="Cambria Math" panose="02040503050406030204" pitchFamily="18" charset="0"/>
                        <a:ea typeface="Cambria Math" panose="02040503050406030204" pitchFamily="18" charset="0"/>
                      </a:rPr>
                      <m:t> </m:t>
                    </m:r>
                  </m:oMath>
                </a14:m>
                <a:r>
                  <a:rPr lang="en-US" sz="1400">
                    <a:ea typeface="Cambria Math" panose="02040503050406030204" pitchFamily="18" charset="0"/>
                  </a:rPr>
                  <a:t>and the word level context vector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𝑝</m:t>
                        </m:r>
                      </m:e>
                      <m:sub>
                        <m:r>
                          <a:rPr lang="en-US" sz="1400" b="0" i="1" smtClean="0">
                            <a:latin typeface="Cambria Math" panose="02040503050406030204" pitchFamily="18" charset="0"/>
                            <a:ea typeface="Cambria Math" panose="02040503050406030204" pitchFamily="18" charset="0"/>
                          </a:rPr>
                          <m:t>𝑤</m:t>
                        </m:r>
                      </m:sub>
                    </m:sSub>
                  </m:oMath>
                </a14:m>
                <a:r>
                  <a:rPr lang="en-US" sz="1400">
                    <a:ea typeface="Cambria Math" panose="02040503050406030204" pitchFamily="18" charset="0"/>
                  </a:rPr>
                  <a:t>, which is randomly initialized and jointly learned during the training process. It contains contextual information of the merged output layer vectors.</a:t>
                </a:r>
              </a:p>
              <a:p>
                <a:pPr marL="457200" indent="-457200">
                  <a:lnSpc>
                    <a:spcPct val="120000"/>
                  </a:lnSpc>
                  <a:buFont typeface="+mj-lt"/>
                  <a:buAutoNum type="arabicPeriod"/>
                </a:pPr>
                <a:r>
                  <a:rPr lang="en-US" sz="1400" b="0">
                    <a:ea typeface="Cambria Math" panose="02040503050406030204" pitchFamily="18" charset="0"/>
                  </a:rPr>
                  <a:t>We then normalize using </a:t>
                </a:r>
                <a:r>
                  <a:rPr lang="en-US" sz="1400" b="0" err="1">
                    <a:ea typeface="Cambria Math" panose="02040503050406030204" pitchFamily="18" charset="0"/>
                  </a:rPr>
                  <a:t>softmax</a:t>
                </a:r>
                <a:r>
                  <a:rPr lang="en-US" sz="1400" b="0">
                    <a:ea typeface="Cambria Math" panose="02040503050406030204" pitchFamily="18" charset="0"/>
                  </a:rPr>
                  <a:t> function and refer to new values as weights </a:t>
                </a:r>
                <a14:m>
                  <m:oMath xmlns:m="http://schemas.openxmlformats.org/officeDocument/2006/math">
                    <m:sSub>
                      <m:sSubPr>
                        <m:ctrlPr>
                          <a:rPr lang="en-US" sz="1400" b="0" i="1" dirty="0" smtClean="0">
                            <a:latin typeface="Cambria Math" panose="02040503050406030204" pitchFamily="18" charset="0"/>
                            <a:ea typeface="Cambria Math" panose="02040503050406030204" pitchFamily="18" charset="0"/>
                          </a:rPr>
                        </m:ctrlPr>
                      </m:sSubPr>
                      <m:e>
                        <m:r>
                          <a:rPr lang="en-US" sz="1400" b="0" i="1" dirty="0" smtClean="0">
                            <a:latin typeface="Cambria Math" panose="02040503050406030204" pitchFamily="18" charset="0"/>
                            <a:ea typeface="Cambria Math" panose="02040503050406030204" pitchFamily="18" charset="0"/>
                          </a:rPr>
                          <m:t>𝑎</m:t>
                        </m:r>
                      </m:e>
                      <m:sub>
                        <m:r>
                          <a:rPr lang="en-US" sz="1400" b="0" i="1" dirty="0" smtClean="0">
                            <a:latin typeface="Cambria Math" panose="02040503050406030204" pitchFamily="18" charset="0"/>
                            <a:ea typeface="Cambria Math" panose="02040503050406030204" pitchFamily="18" charset="0"/>
                          </a:rPr>
                          <m:t>𝑡</m:t>
                        </m:r>
                      </m:sub>
                    </m:sSub>
                  </m:oMath>
                </a14:m>
                <a:endParaRPr lang="en-US" sz="1400" b="0" i="1">
                  <a:latin typeface="Cambria Math" panose="02040503050406030204" pitchFamily="18" charset="0"/>
                  <a:ea typeface="Cambria Math" panose="02040503050406030204" pitchFamily="18"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𝑡</m:t>
                          </m:r>
                        </m:sub>
                      </m:sSub>
                      <m:r>
                        <a:rPr lang="en-US" sz="1200" b="0" i="1" smtClean="0">
                          <a:latin typeface="Cambria Math" panose="02040503050406030204" pitchFamily="18" charset="0"/>
                          <a:ea typeface="Cambria Math" panose="02040503050406030204" pitchFamily="18" charset="0"/>
                        </a:rPr>
                        <m:t>= </m:t>
                      </m:r>
                      <m:f>
                        <m:fPr>
                          <m:ctrlPr>
                            <a:rPr lang="en-US" sz="1200" b="0" i="1" smtClean="0">
                              <a:latin typeface="Cambria Math" panose="02040503050406030204" pitchFamily="18" charset="0"/>
                              <a:ea typeface="Cambria Math" panose="02040503050406030204" pitchFamily="18" charset="0"/>
                            </a:rPr>
                          </m:ctrlPr>
                        </m:fPr>
                        <m:num>
                          <m:r>
                            <m:rPr>
                              <m:sty m:val="p"/>
                            </m:rPr>
                            <a:rPr lang="en-US" sz="1200" b="0" i="0" smtClean="0">
                              <a:latin typeface="Cambria Math" panose="02040503050406030204" pitchFamily="18" charset="0"/>
                              <a:ea typeface="Cambria Math" panose="02040503050406030204" pitchFamily="18" charset="0"/>
                            </a:rPr>
                            <m:t>exp</m:t>
                          </m:r>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𝑡</m:t>
                              </m:r>
                            </m:sub>
                            <m:sup>
                              <m:r>
                                <a:rPr lang="en-US" sz="1200" b="0" i="1" smtClean="0">
                                  <a:latin typeface="Cambria Math" panose="02040503050406030204" pitchFamily="18" charset="0"/>
                                  <a:ea typeface="Cambria Math" panose="02040503050406030204" pitchFamily="18" charset="0"/>
                                </a:rPr>
                                <m:t>𝑇</m:t>
                              </m:r>
                            </m:sup>
                          </m:sSubSup>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𝑤</m:t>
                              </m:r>
                            </m:sub>
                          </m:sSub>
                          <m:r>
                            <a:rPr lang="en-US" sz="1200" b="0" i="1" smtClean="0">
                              <a:latin typeface="Cambria Math" panose="02040503050406030204" pitchFamily="18" charset="0"/>
                              <a:ea typeface="Cambria Math" panose="02040503050406030204" pitchFamily="18" charset="0"/>
                            </a:rPr>
                            <m:t>)</m:t>
                          </m:r>
                        </m:num>
                        <m:den>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m:t>
                              </m:r>
                            </m:e>
                            <m:sub>
                              <m:r>
                                <a:rPr lang="en-US" sz="1200" b="0" i="1" smtClean="0">
                                  <a:latin typeface="Cambria Math" panose="02040503050406030204" pitchFamily="18" charset="0"/>
                                  <a:ea typeface="Cambria Math" panose="02040503050406030204" pitchFamily="18" charset="0"/>
                                </a:rPr>
                                <m:t>𝑘</m:t>
                              </m:r>
                            </m:sub>
                          </m:sSub>
                          <m:r>
                            <m:rPr>
                              <m:sty m:val="p"/>
                            </m:rPr>
                            <a:rPr lang="en-US" sz="1200" b="0" i="0" smtClean="0">
                              <a:latin typeface="Cambria Math" panose="02040503050406030204" pitchFamily="18" charset="0"/>
                              <a:ea typeface="Cambria Math" panose="02040503050406030204" pitchFamily="18" charset="0"/>
                            </a:rPr>
                            <m:t>exp</m:t>
                          </m:r>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𝑘</m:t>
                              </m:r>
                            </m:sub>
                            <m:sup>
                              <m:r>
                                <a:rPr lang="en-US" sz="1200" b="0" i="1" smtClean="0">
                                  <a:latin typeface="Cambria Math" panose="02040503050406030204" pitchFamily="18" charset="0"/>
                                  <a:ea typeface="Cambria Math" panose="02040503050406030204" pitchFamily="18" charset="0"/>
                                </a:rPr>
                                <m:t>𝑇</m:t>
                              </m:r>
                            </m:sup>
                          </m:sSubSup>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𝑝</m:t>
                              </m:r>
                            </m:e>
                            <m:sub>
                              <m:r>
                                <a:rPr lang="en-US" sz="1200" b="0" i="1" smtClean="0">
                                  <a:latin typeface="Cambria Math" panose="02040503050406030204" pitchFamily="18" charset="0"/>
                                  <a:ea typeface="Cambria Math" panose="02040503050406030204" pitchFamily="18" charset="0"/>
                                </a:rPr>
                                <m:t>𝑤</m:t>
                              </m:r>
                            </m:sub>
                          </m:sSub>
                          <m:r>
                            <a:rPr lang="en-US" sz="1200" b="0" i="1" smtClean="0">
                              <a:latin typeface="Cambria Math" panose="02040503050406030204" pitchFamily="18" charset="0"/>
                              <a:ea typeface="Cambria Math" panose="02040503050406030204" pitchFamily="18" charset="0"/>
                            </a:rPr>
                            <m:t>)</m:t>
                          </m:r>
                        </m:den>
                      </m:f>
                    </m:oMath>
                  </m:oMathPara>
                </a14:m>
                <a:endParaRPr lang="en-US" sz="1400" b="0">
                  <a:ea typeface="Cambria Math" panose="02040503050406030204" pitchFamily="18" charset="0"/>
                </a:endParaRPr>
              </a:p>
              <a:p>
                <a:pPr marL="457200" indent="-457200">
                  <a:lnSpc>
                    <a:spcPct val="120000"/>
                  </a:lnSpc>
                  <a:buFont typeface="+mj-lt"/>
                  <a:buAutoNum type="arabicPeriod"/>
                </a:pPr>
                <a:r>
                  <a:rPr lang="en-US" sz="1400" b="0">
                    <a:ea typeface="Cambria Math" panose="02040503050406030204" pitchFamily="18" charset="0"/>
                  </a:rPr>
                  <a:t>Finally, we compute sentence vector</a:t>
                </a:r>
                <a14:m>
                  <m:oMath xmlns:m="http://schemas.openxmlformats.org/officeDocument/2006/math">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𝑠</m:t>
                    </m:r>
                    <m:r>
                      <a:rPr lang="en-US" sz="1400" b="0" i="1" dirty="0" smtClean="0">
                        <a:latin typeface="Cambria Math" panose="02040503050406030204" pitchFamily="18" charset="0"/>
                        <a:ea typeface="Cambria Math" panose="02040503050406030204" pitchFamily="18" charset="0"/>
                      </a:rPr>
                      <m:t> </m:t>
                    </m:r>
                  </m:oMath>
                </a14:m>
                <a:r>
                  <a:rPr lang="en-US" sz="1400" b="0">
                    <a:ea typeface="Cambria Math" panose="02040503050406030204" pitchFamily="18" charset="0"/>
                  </a:rPr>
                  <a:t>as weighted sum of the word annotations on the attention weight.</a:t>
                </a:r>
              </a:p>
              <a:p>
                <a:pPr marL="0" indent="0">
                  <a:lnSpc>
                    <a:spcPct val="120000"/>
                  </a:lnSpc>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𝑠</m:t>
                      </m:r>
                      <m:r>
                        <a:rPr lang="en-US" sz="1200" b="0" i="1" smtClean="0">
                          <a:latin typeface="Cambria Math" panose="02040503050406030204" pitchFamily="18" charset="0"/>
                          <a:ea typeface="Cambria Math" panose="02040503050406030204" pitchFamily="18" charset="0"/>
                        </a:rPr>
                        <m:t>=</m:t>
                      </m:r>
                      <m:nary>
                        <m:naryPr>
                          <m:chr m:val="∑"/>
                          <m:supHide m:val="on"/>
                          <m:ctrlPr>
                            <a:rPr lang="en-US" sz="1200" b="0" i="1" smtClean="0">
                              <a:latin typeface="Cambria Math" panose="02040503050406030204" pitchFamily="18" charset="0"/>
                              <a:ea typeface="Cambria Math" panose="02040503050406030204" pitchFamily="18" charset="0"/>
                            </a:rPr>
                          </m:ctrlPr>
                        </m:naryPr>
                        <m:sub>
                          <m:r>
                            <m:rPr>
                              <m:brk m:alnAt="7"/>
                            </m:rPr>
                            <a:rPr lang="en-US" sz="1200" b="0" i="1" smtClean="0">
                              <a:latin typeface="Cambria Math" panose="02040503050406030204" pitchFamily="18" charset="0"/>
                              <a:ea typeface="Cambria Math" panose="02040503050406030204" pitchFamily="18" charset="0"/>
                            </a:rPr>
                            <m:t>𝑡</m:t>
                          </m:r>
                        </m:sub>
                        <m:sup/>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𝑡</m:t>
                              </m:r>
                            </m:sub>
                          </m:sSub>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𝑚</m:t>
                              </m:r>
                            </m:e>
                            <m:sub>
                              <m:r>
                                <a:rPr lang="en-US" sz="1200" b="0" i="1" smtClean="0">
                                  <a:latin typeface="Cambria Math" panose="02040503050406030204" pitchFamily="18" charset="0"/>
                                  <a:ea typeface="Cambria Math" panose="02040503050406030204" pitchFamily="18" charset="0"/>
                                </a:rPr>
                                <m:t>𝑡</m:t>
                              </m:r>
                            </m:sub>
                          </m:sSub>
                        </m:e>
                      </m:nary>
                    </m:oMath>
                  </m:oMathPara>
                </a14:m>
                <a:endParaRPr lang="en-US" sz="1400" b="0">
                  <a:ea typeface="Cambria Math" panose="02040503050406030204" pitchFamily="18" charset="0"/>
                </a:endParaRPr>
              </a:p>
              <a:p>
                <a:pPr>
                  <a:lnSpc>
                    <a:spcPct val="120000"/>
                  </a:lnSpc>
                </a:pPr>
                <a:endParaRPr lang="en-US" sz="1400" b="0"/>
              </a:p>
            </p:txBody>
          </p:sp>
        </mc:Choice>
        <mc:Fallback xmlns="">
          <p:sp>
            <p:nvSpPr>
              <p:cNvPr id="3" name="Content Placeholder 2">
                <a:extLst>
                  <a:ext uri="{FF2B5EF4-FFF2-40B4-BE49-F238E27FC236}">
                    <a16:creationId xmlns:a16="http://schemas.microsoft.com/office/drawing/2014/main" id="{818B9681-DB69-CD59-0172-1ABA392C08C0}"/>
                  </a:ext>
                </a:extLst>
              </p:cNvPr>
              <p:cNvSpPr>
                <a:spLocks noGrp="1" noRot="1" noChangeAspect="1" noMove="1" noResize="1" noEditPoints="1" noAdjustHandles="1" noChangeArrowheads="1" noChangeShapeType="1" noTextEdit="1"/>
              </p:cNvSpPr>
              <p:nvPr>
                <p:ph idx="1"/>
              </p:nvPr>
            </p:nvSpPr>
            <p:spPr>
              <a:xfrm>
                <a:off x="838200" y="1825625"/>
                <a:ext cx="5571565" cy="4351338"/>
              </a:xfrm>
              <a:blipFill>
                <a:blip r:embed="rId3"/>
                <a:stretch>
                  <a:fillRect l="-438" r="-219" b="-644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707B94E-4DD3-5508-EEED-05CB40F66658}"/>
              </a:ext>
            </a:extLst>
          </p:cNvPr>
          <p:cNvPicPr>
            <a:picLocks noChangeAspect="1"/>
          </p:cNvPicPr>
          <p:nvPr/>
        </p:nvPicPr>
        <p:blipFill>
          <a:blip r:embed="rId4"/>
          <a:stretch>
            <a:fillRect/>
          </a:stretch>
        </p:blipFill>
        <p:spPr>
          <a:xfrm>
            <a:off x="9267295" y="255878"/>
            <a:ext cx="2356742" cy="1330386"/>
          </a:xfrm>
          <a:prstGeom prst="rect">
            <a:avLst/>
          </a:prstGeom>
          <a:ln>
            <a:solidFill>
              <a:schemeClr val="tx1"/>
            </a:solidFill>
          </a:ln>
        </p:spPr>
      </p:pic>
      <p:pic>
        <p:nvPicPr>
          <p:cNvPr id="11" name="Picture 10">
            <a:extLst>
              <a:ext uri="{FF2B5EF4-FFF2-40B4-BE49-F238E27FC236}">
                <a16:creationId xmlns:a16="http://schemas.microsoft.com/office/drawing/2014/main" id="{B60C86E6-AF4E-ABB4-8BDB-2CFBAB8835B3}"/>
              </a:ext>
            </a:extLst>
          </p:cNvPr>
          <p:cNvPicPr>
            <a:picLocks noChangeAspect="1"/>
          </p:cNvPicPr>
          <p:nvPr/>
        </p:nvPicPr>
        <p:blipFill rotWithShape="1">
          <a:blip r:embed="rId4"/>
          <a:srcRect l="9121" t="2246" r="51872" b="82482"/>
          <a:stretch/>
        </p:blipFill>
        <p:spPr>
          <a:xfrm>
            <a:off x="7233544" y="1904360"/>
            <a:ext cx="3212123" cy="709887"/>
          </a:xfrm>
          <a:custGeom>
            <a:avLst/>
            <a:gdLst>
              <a:gd name="connsiteX0" fmla="*/ 0 w 3212123"/>
              <a:gd name="connsiteY0" fmla="*/ 0 h 709887"/>
              <a:gd name="connsiteX1" fmla="*/ 3212123 w 3212123"/>
              <a:gd name="connsiteY1" fmla="*/ 0 h 709887"/>
              <a:gd name="connsiteX2" fmla="*/ 3212123 w 3212123"/>
              <a:gd name="connsiteY2" fmla="*/ 709887 h 709887"/>
              <a:gd name="connsiteX3" fmla="*/ 0 w 3212123"/>
              <a:gd name="connsiteY3" fmla="*/ 709887 h 709887"/>
              <a:gd name="connsiteX4" fmla="*/ 0 w 3212123"/>
              <a:gd name="connsiteY4" fmla="*/ 0 h 709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123" h="709887">
                <a:moveTo>
                  <a:pt x="0" y="0"/>
                </a:moveTo>
                <a:lnTo>
                  <a:pt x="3212123" y="0"/>
                </a:lnTo>
                <a:lnTo>
                  <a:pt x="3212123" y="709887"/>
                </a:lnTo>
                <a:lnTo>
                  <a:pt x="0" y="709887"/>
                </a:lnTo>
                <a:lnTo>
                  <a:pt x="0" y="0"/>
                </a:lnTo>
                <a:close/>
              </a:path>
            </a:pathLst>
          </a:custGeom>
        </p:spPr>
      </p:pic>
      <p:pic>
        <p:nvPicPr>
          <p:cNvPr id="10" name="Picture 9">
            <a:extLst>
              <a:ext uri="{FF2B5EF4-FFF2-40B4-BE49-F238E27FC236}">
                <a16:creationId xmlns:a16="http://schemas.microsoft.com/office/drawing/2014/main" id="{AFCDC2C6-F305-0B62-8338-DA9EE8222D34}"/>
              </a:ext>
            </a:extLst>
          </p:cNvPr>
          <p:cNvPicPr>
            <a:picLocks noChangeAspect="1"/>
          </p:cNvPicPr>
          <p:nvPr/>
        </p:nvPicPr>
        <p:blipFill rotWithShape="1">
          <a:blip r:embed="rId4">
            <a:duotone>
              <a:prstClr val="black"/>
              <a:schemeClr val="tx2">
                <a:tint val="45000"/>
                <a:satMod val="400000"/>
              </a:schemeClr>
            </a:duotone>
          </a:blip>
          <a:srcRect l="6490" r="37562"/>
          <a:stretch/>
        </p:blipFill>
        <p:spPr>
          <a:xfrm>
            <a:off x="7016869" y="1799935"/>
            <a:ext cx="4607168" cy="4648554"/>
          </a:xfrm>
          <a:custGeom>
            <a:avLst/>
            <a:gdLst>
              <a:gd name="connsiteX0" fmla="*/ 0 w 4607168"/>
              <a:gd name="connsiteY0" fmla="*/ 0 h 4648554"/>
              <a:gd name="connsiteX1" fmla="*/ 4607168 w 4607168"/>
              <a:gd name="connsiteY1" fmla="*/ 0 h 4648554"/>
              <a:gd name="connsiteX2" fmla="*/ 4607168 w 4607168"/>
              <a:gd name="connsiteY2" fmla="*/ 4648554 h 4648554"/>
              <a:gd name="connsiteX3" fmla="*/ 0 w 4607168"/>
              <a:gd name="connsiteY3" fmla="*/ 4648554 h 4648554"/>
              <a:gd name="connsiteX4" fmla="*/ 0 w 4607168"/>
              <a:gd name="connsiteY4" fmla="*/ 0 h 4648554"/>
              <a:gd name="connsiteX5" fmla="*/ 216674 w 4607168"/>
              <a:gd name="connsiteY5" fmla="*/ 104424 h 4648554"/>
              <a:gd name="connsiteX6" fmla="*/ 216674 w 4607168"/>
              <a:gd name="connsiteY6" fmla="*/ 814311 h 4648554"/>
              <a:gd name="connsiteX7" fmla="*/ 3428797 w 4607168"/>
              <a:gd name="connsiteY7" fmla="*/ 814311 h 4648554"/>
              <a:gd name="connsiteX8" fmla="*/ 3428797 w 4607168"/>
              <a:gd name="connsiteY8" fmla="*/ 104424 h 4648554"/>
              <a:gd name="connsiteX9" fmla="*/ 216674 w 4607168"/>
              <a:gd name="connsiteY9" fmla="*/ 104424 h 464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7168" h="4648554">
                <a:moveTo>
                  <a:pt x="0" y="0"/>
                </a:moveTo>
                <a:lnTo>
                  <a:pt x="4607168" y="0"/>
                </a:lnTo>
                <a:lnTo>
                  <a:pt x="4607168" y="4648554"/>
                </a:lnTo>
                <a:lnTo>
                  <a:pt x="0" y="4648554"/>
                </a:lnTo>
                <a:lnTo>
                  <a:pt x="0" y="0"/>
                </a:lnTo>
                <a:close/>
                <a:moveTo>
                  <a:pt x="216674" y="104424"/>
                </a:moveTo>
                <a:lnTo>
                  <a:pt x="216674" y="814311"/>
                </a:lnTo>
                <a:lnTo>
                  <a:pt x="3428797" y="814311"/>
                </a:lnTo>
                <a:lnTo>
                  <a:pt x="3428797" y="104424"/>
                </a:lnTo>
                <a:lnTo>
                  <a:pt x="216674" y="104424"/>
                </a:lnTo>
                <a:close/>
              </a:path>
            </a:pathLst>
          </a:custGeom>
        </p:spPr>
      </p:pic>
      <p:sp>
        <p:nvSpPr>
          <p:cNvPr id="12" name="Slide Number Placeholder 11">
            <a:extLst>
              <a:ext uri="{FF2B5EF4-FFF2-40B4-BE49-F238E27FC236}">
                <a16:creationId xmlns:a16="http://schemas.microsoft.com/office/drawing/2014/main" id="{AD259FE0-515A-F815-473F-D84D3B716B74}"/>
              </a:ext>
            </a:extLst>
          </p:cNvPr>
          <p:cNvSpPr>
            <a:spLocks noGrp="1"/>
          </p:cNvSpPr>
          <p:nvPr>
            <p:ph type="sldNum" sz="quarter" idx="12"/>
          </p:nvPr>
        </p:nvSpPr>
        <p:spPr/>
        <p:txBody>
          <a:bodyPr/>
          <a:lstStyle/>
          <a:p>
            <a:fld id="{E6DCFC6F-85A8-EE4E-8C0E-BB477190C486}" type="slidenum">
              <a:rPr lang="en-US" smtClean="0"/>
              <a:t>13</a:t>
            </a:fld>
            <a:endParaRPr lang="en-US"/>
          </a:p>
        </p:txBody>
      </p:sp>
    </p:spTree>
    <p:extLst>
      <p:ext uri="{BB962C8B-B14F-4D97-AF65-F5344CB8AC3E}">
        <p14:creationId xmlns:p14="http://schemas.microsoft.com/office/powerpoint/2010/main" val="538461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Word-level features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p:txBody>
              <a:bodyPr>
                <a:normAutofit/>
              </a:bodyPr>
              <a:lstStyle/>
              <a:p>
                <a:pPr marL="514350" indent="-514350">
                  <a:buFont typeface="+mj-lt"/>
                  <a:buAutoNum type="arabicPeriod"/>
                </a:pPr>
                <a:r>
                  <a:rPr lang="en-US" sz="1400"/>
                  <a:t>Determine word-level features</a:t>
                </a:r>
              </a:p>
              <a:p>
                <a:pPr lvl="1"/>
                <a:r>
                  <a:rPr lang="en-US" sz="1400"/>
                  <a:t>Part-of-Speech (POS)</a:t>
                </a:r>
              </a:p>
              <a:p>
                <a:pPr lvl="2"/>
                <a:r>
                  <a:rPr lang="en-US" sz="1400"/>
                  <a:t>Used CMU tweet-tagger</a:t>
                </a:r>
              </a:p>
              <a:p>
                <a:pPr lvl="1"/>
                <a:r>
                  <a:rPr lang="en-US" sz="1400"/>
                  <a:t>Temporal key words present</a:t>
                </a:r>
              </a:p>
              <a:p>
                <a:pPr lvl="2"/>
                <a:r>
                  <a:rPr lang="en-US" sz="1400"/>
                  <a:t>Used a temporal knowledge-base</a:t>
                </a:r>
              </a:p>
              <a:p>
                <a:pPr marL="514350" indent="-514350">
                  <a:buFont typeface="+mj-lt"/>
                  <a:buAutoNum type="arabicPeriod"/>
                </a:pPr>
                <a:r>
                  <a:rPr lang="en-US" sz="1400"/>
                  <a:t>Features are then represented as a matrices X and Y</a:t>
                </a:r>
              </a:p>
              <a:p>
                <a:pPr lvl="1"/>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𝑑</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𝑘</m:t>
                        </m:r>
                      </m:sup>
                    </m:sSup>
                  </m:oMath>
                </a14:m>
                <a:endParaRPr lang="en-US" sz="1400"/>
              </a:p>
              <a:p>
                <a:pPr lvl="1"/>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𝑑</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𝑙</m:t>
                        </m:r>
                      </m:sup>
                    </m:sSup>
                  </m:oMath>
                </a14:m>
                <a:endParaRPr lang="en-US" sz="1400"/>
              </a:p>
              <a:p>
                <a:pPr lvl="1"/>
                <a14:m>
                  <m:oMath xmlns:m="http://schemas.openxmlformats.org/officeDocument/2006/math">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oMath>
                </a14:m>
                <a:endParaRPr lang="en-US" sz="1400"/>
              </a:p>
              <a:p>
                <a:pPr marL="514350" indent="-514350">
                  <a:buFont typeface="+mj-lt"/>
                  <a:buAutoNum type="arabicPeriod"/>
                </a:pPr>
                <a:r>
                  <a:rPr lang="en-US" sz="1400"/>
                  <a:t>Pass E to a CNN.</a:t>
                </a:r>
              </a:p>
              <a:p>
                <a:pPr lvl="1"/>
                <a:r>
                  <a:rPr lang="en-US" sz="1400"/>
                  <a:t>Train with one convolution layer followed by one max pooling.</a:t>
                </a:r>
              </a:p>
              <a:p>
                <a:pPr lvl="1"/>
                <a:r>
                  <a:rPr lang="en-US" sz="1400"/>
                  <a:t>Used 3 filters with window sizes 5,6 and 7.</a:t>
                </a:r>
              </a:p>
              <a:p>
                <a:pPr marL="514350" indent="-514350">
                  <a:buFont typeface="+mj-lt"/>
                  <a:buAutoNum type="arabicPeriod"/>
                </a:pPr>
                <a:endParaRPr lang="en-US" sz="1400"/>
              </a:p>
            </p:txBody>
          </p:sp>
        </mc:Choice>
        <mc:Fallback xmlns="">
          <p:sp>
            <p:nvSpPr>
              <p:cNvPr id="3" name="Content Placeholder 2">
                <a:extLst>
                  <a:ext uri="{FF2B5EF4-FFF2-40B4-BE49-F238E27FC236}">
                    <a16:creationId xmlns:a16="http://schemas.microsoft.com/office/drawing/2014/main" id="{33BEA250-E244-5104-7BCD-309E89F0D525}"/>
                  </a:ext>
                </a:extLst>
              </p:cNvPr>
              <p:cNvSpPr>
                <a:spLocks noGrp="1" noRot="1" noChangeAspect="1" noMove="1" noResize="1" noEditPoints="1" noAdjustHandles="1" noChangeArrowheads="1" noChangeShapeType="1" noTextEdit="1"/>
              </p:cNvSpPr>
              <p:nvPr>
                <p:ph idx="1"/>
              </p:nvPr>
            </p:nvSpPr>
            <p:spPr>
              <a:blipFill>
                <a:blip r:embed="rId4"/>
                <a:stretch>
                  <a:fillRect l="-232" t="-8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5741614-FDE2-E07D-857F-2160061C50FF}"/>
              </a:ext>
            </a:extLst>
          </p:cNvPr>
          <p:cNvPicPr>
            <a:picLocks noChangeAspect="1"/>
          </p:cNvPicPr>
          <p:nvPr/>
        </p:nvPicPr>
        <p:blipFill>
          <a:blip r:embed="rId5"/>
          <a:stretch>
            <a:fillRect/>
          </a:stretch>
        </p:blipFill>
        <p:spPr>
          <a:xfrm>
            <a:off x="9267295" y="255878"/>
            <a:ext cx="2356742" cy="1330386"/>
          </a:xfrm>
          <a:prstGeom prst="rect">
            <a:avLst/>
          </a:prstGeom>
          <a:ln>
            <a:solidFill>
              <a:schemeClr val="tx1"/>
            </a:solidFill>
          </a:ln>
        </p:spPr>
      </p:pic>
      <p:pic>
        <p:nvPicPr>
          <p:cNvPr id="11" name="Picture 10">
            <a:extLst>
              <a:ext uri="{FF2B5EF4-FFF2-40B4-BE49-F238E27FC236}">
                <a16:creationId xmlns:a16="http://schemas.microsoft.com/office/drawing/2014/main" id="{067EA890-1004-B94C-1EFC-FD0A2EA27A2A}"/>
              </a:ext>
            </a:extLst>
          </p:cNvPr>
          <p:cNvPicPr>
            <a:picLocks noChangeAspect="1"/>
          </p:cNvPicPr>
          <p:nvPr/>
        </p:nvPicPr>
        <p:blipFill rotWithShape="1">
          <a:blip r:embed="rId5"/>
          <a:srcRect l="46420" t="30883" r="10307" b="16914"/>
          <a:stretch/>
        </p:blipFill>
        <p:spPr>
          <a:xfrm>
            <a:off x="7960375" y="3235570"/>
            <a:ext cx="3563411" cy="2426677"/>
          </a:xfrm>
          <a:custGeom>
            <a:avLst/>
            <a:gdLst>
              <a:gd name="connsiteX0" fmla="*/ 0 w 3563411"/>
              <a:gd name="connsiteY0" fmla="*/ 0 h 2426677"/>
              <a:gd name="connsiteX1" fmla="*/ 3563411 w 3563411"/>
              <a:gd name="connsiteY1" fmla="*/ 0 h 2426677"/>
              <a:gd name="connsiteX2" fmla="*/ 3563411 w 3563411"/>
              <a:gd name="connsiteY2" fmla="*/ 2426677 h 2426677"/>
              <a:gd name="connsiteX3" fmla="*/ 0 w 3563411"/>
              <a:gd name="connsiteY3" fmla="*/ 2426677 h 2426677"/>
              <a:gd name="connsiteX4" fmla="*/ 0 w 3563411"/>
              <a:gd name="connsiteY4" fmla="*/ 0 h 2426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411" h="2426677">
                <a:moveTo>
                  <a:pt x="0" y="0"/>
                </a:moveTo>
                <a:lnTo>
                  <a:pt x="3563411" y="0"/>
                </a:lnTo>
                <a:lnTo>
                  <a:pt x="3563411" y="2426677"/>
                </a:lnTo>
                <a:lnTo>
                  <a:pt x="0" y="2426677"/>
                </a:lnTo>
                <a:lnTo>
                  <a:pt x="0" y="0"/>
                </a:lnTo>
                <a:close/>
              </a:path>
            </a:pathLst>
          </a:custGeom>
        </p:spPr>
      </p:pic>
      <p:pic>
        <p:nvPicPr>
          <p:cNvPr id="10" name="Picture 9">
            <a:extLst>
              <a:ext uri="{FF2B5EF4-FFF2-40B4-BE49-F238E27FC236}">
                <a16:creationId xmlns:a16="http://schemas.microsoft.com/office/drawing/2014/main" id="{8844CC6A-B649-D781-1C09-0130968F1B8A}"/>
              </a:ext>
            </a:extLst>
          </p:cNvPr>
          <p:cNvPicPr>
            <a:picLocks noChangeAspect="1"/>
          </p:cNvPicPr>
          <p:nvPr/>
        </p:nvPicPr>
        <p:blipFill rotWithShape="1">
          <a:blip r:embed="rId5">
            <a:duotone>
              <a:prstClr val="black"/>
              <a:schemeClr val="tx2">
                <a:tint val="45000"/>
                <a:satMod val="400000"/>
              </a:schemeClr>
            </a:duotone>
          </a:blip>
          <a:srcRect l="34962" r="9090"/>
          <a:stretch/>
        </p:blipFill>
        <p:spPr>
          <a:xfrm>
            <a:off x="7016869" y="1799935"/>
            <a:ext cx="4607168" cy="4648554"/>
          </a:xfrm>
          <a:custGeom>
            <a:avLst/>
            <a:gdLst>
              <a:gd name="connsiteX0" fmla="*/ 0 w 4607168"/>
              <a:gd name="connsiteY0" fmla="*/ 0 h 4648554"/>
              <a:gd name="connsiteX1" fmla="*/ 4607168 w 4607168"/>
              <a:gd name="connsiteY1" fmla="*/ 0 h 4648554"/>
              <a:gd name="connsiteX2" fmla="*/ 4607168 w 4607168"/>
              <a:gd name="connsiteY2" fmla="*/ 4648554 h 4648554"/>
              <a:gd name="connsiteX3" fmla="*/ 0 w 4607168"/>
              <a:gd name="connsiteY3" fmla="*/ 4648554 h 4648554"/>
              <a:gd name="connsiteX4" fmla="*/ 0 w 4607168"/>
              <a:gd name="connsiteY4" fmla="*/ 0 h 4648554"/>
              <a:gd name="connsiteX5" fmla="*/ 943505 w 4607168"/>
              <a:gd name="connsiteY5" fmla="*/ 1435634 h 4648554"/>
              <a:gd name="connsiteX6" fmla="*/ 943505 w 4607168"/>
              <a:gd name="connsiteY6" fmla="*/ 3862311 h 4648554"/>
              <a:gd name="connsiteX7" fmla="*/ 4506916 w 4607168"/>
              <a:gd name="connsiteY7" fmla="*/ 3862311 h 4648554"/>
              <a:gd name="connsiteX8" fmla="*/ 4506916 w 4607168"/>
              <a:gd name="connsiteY8" fmla="*/ 1435634 h 4648554"/>
              <a:gd name="connsiteX9" fmla="*/ 943505 w 4607168"/>
              <a:gd name="connsiteY9" fmla="*/ 1435634 h 464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7168" h="4648554">
                <a:moveTo>
                  <a:pt x="0" y="0"/>
                </a:moveTo>
                <a:lnTo>
                  <a:pt x="4607168" y="0"/>
                </a:lnTo>
                <a:lnTo>
                  <a:pt x="4607168" y="4648554"/>
                </a:lnTo>
                <a:lnTo>
                  <a:pt x="0" y="4648554"/>
                </a:lnTo>
                <a:lnTo>
                  <a:pt x="0" y="0"/>
                </a:lnTo>
                <a:close/>
                <a:moveTo>
                  <a:pt x="943505" y="1435634"/>
                </a:moveTo>
                <a:lnTo>
                  <a:pt x="943505" y="3862311"/>
                </a:lnTo>
                <a:lnTo>
                  <a:pt x="4506916" y="3862311"/>
                </a:lnTo>
                <a:lnTo>
                  <a:pt x="4506916" y="1435634"/>
                </a:lnTo>
                <a:lnTo>
                  <a:pt x="943505" y="1435634"/>
                </a:lnTo>
                <a:close/>
              </a:path>
            </a:pathLst>
          </a:custGeom>
        </p:spPr>
      </p:pic>
      <p:sp>
        <p:nvSpPr>
          <p:cNvPr id="12" name="Slide Number Placeholder 11">
            <a:extLst>
              <a:ext uri="{FF2B5EF4-FFF2-40B4-BE49-F238E27FC236}">
                <a16:creationId xmlns:a16="http://schemas.microsoft.com/office/drawing/2014/main" id="{7D8D188C-15DB-D0A6-AC40-007D50E9D353}"/>
              </a:ext>
            </a:extLst>
          </p:cNvPr>
          <p:cNvSpPr>
            <a:spLocks noGrp="1"/>
          </p:cNvSpPr>
          <p:nvPr>
            <p:ph type="sldNum" sz="quarter" idx="12"/>
          </p:nvPr>
        </p:nvSpPr>
        <p:spPr/>
        <p:txBody>
          <a:bodyPr/>
          <a:lstStyle/>
          <a:p>
            <a:fld id="{E6DCFC6F-85A8-EE4E-8C0E-BB477190C486}" type="slidenum">
              <a:rPr lang="en-US" smtClean="0"/>
              <a:t>14</a:t>
            </a:fld>
            <a:endParaRPr lang="en-US"/>
          </a:p>
        </p:txBody>
      </p:sp>
    </p:spTree>
    <p:extLst>
      <p:ext uri="{BB962C8B-B14F-4D97-AF65-F5344CB8AC3E}">
        <p14:creationId xmlns:p14="http://schemas.microsoft.com/office/powerpoint/2010/main" val="3007025551"/>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0DFBDC-498E-85A4-D644-6CD34383C367}"/>
              </a:ext>
            </a:extLst>
          </p:cNvPr>
          <p:cNvPicPr>
            <a:picLocks noChangeAspect="1"/>
          </p:cNvPicPr>
          <p:nvPr/>
        </p:nvPicPr>
        <p:blipFill rotWithShape="1">
          <a:blip r:embed="rId2"/>
          <a:srcRect l="54814" t="3066" r="10229" b="64955"/>
          <a:stretch/>
        </p:blipFill>
        <p:spPr>
          <a:xfrm>
            <a:off x="8651631" y="1942460"/>
            <a:ext cx="2878620" cy="1486541"/>
          </a:xfrm>
          <a:custGeom>
            <a:avLst/>
            <a:gdLst>
              <a:gd name="connsiteX0" fmla="*/ 0 w 2878620"/>
              <a:gd name="connsiteY0" fmla="*/ 0 h 1486541"/>
              <a:gd name="connsiteX1" fmla="*/ 2878620 w 2878620"/>
              <a:gd name="connsiteY1" fmla="*/ 0 h 1486541"/>
              <a:gd name="connsiteX2" fmla="*/ 2878620 w 2878620"/>
              <a:gd name="connsiteY2" fmla="*/ 1486541 h 1486541"/>
              <a:gd name="connsiteX3" fmla="*/ 0 w 2878620"/>
              <a:gd name="connsiteY3" fmla="*/ 1486541 h 1486541"/>
              <a:gd name="connsiteX4" fmla="*/ 0 w 2878620"/>
              <a:gd name="connsiteY4" fmla="*/ 0 h 148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620" h="1486541">
                <a:moveTo>
                  <a:pt x="0" y="0"/>
                </a:moveTo>
                <a:lnTo>
                  <a:pt x="2878620" y="0"/>
                </a:lnTo>
                <a:lnTo>
                  <a:pt x="2878620" y="1486541"/>
                </a:lnTo>
                <a:lnTo>
                  <a:pt x="0" y="1486541"/>
                </a:lnTo>
                <a:lnTo>
                  <a:pt x="0" y="0"/>
                </a:lnTo>
                <a:close/>
              </a:path>
            </a:pathLst>
          </a:custGeom>
        </p:spPr>
      </p:pic>
      <p:pic>
        <p:nvPicPr>
          <p:cNvPr id="8" name="Picture 7">
            <a:extLst>
              <a:ext uri="{FF2B5EF4-FFF2-40B4-BE49-F238E27FC236}">
                <a16:creationId xmlns:a16="http://schemas.microsoft.com/office/drawing/2014/main" id="{EA2E8A7B-126C-1B7D-68F7-6C996754D179}"/>
              </a:ext>
            </a:extLst>
          </p:cNvPr>
          <p:cNvPicPr>
            <a:picLocks noChangeAspect="1"/>
          </p:cNvPicPr>
          <p:nvPr/>
        </p:nvPicPr>
        <p:blipFill rotWithShape="1">
          <a:blip r:embed="rId2">
            <a:duotone>
              <a:prstClr val="black"/>
              <a:schemeClr val="tx2">
                <a:tint val="45000"/>
                <a:satMod val="400000"/>
              </a:schemeClr>
            </a:duotone>
          </a:blip>
          <a:srcRect l="7834" r="9090"/>
          <a:stretch/>
        </p:blipFill>
        <p:spPr>
          <a:xfrm>
            <a:off x="4783015" y="1799935"/>
            <a:ext cx="6841022" cy="4648554"/>
          </a:xfrm>
          <a:custGeom>
            <a:avLst/>
            <a:gdLst>
              <a:gd name="connsiteX0" fmla="*/ 0 w 6841022"/>
              <a:gd name="connsiteY0" fmla="*/ 0 h 4648554"/>
              <a:gd name="connsiteX1" fmla="*/ 6841022 w 6841022"/>
              <a:gd name="connsiteY1" fmla="*/ 0 h 4648554"/>
              <a:gd name="connsiteX2" fmla="*/ 6841022 w 6841022"/>
              <a:gd name="connsiteY2" fmla="*/ 4648554 h 4648554"/>
              <a:gd name="connsiteX3" fmla="*/ 0 w 6841022"/>
              <a:gd name="connsiteY3" fmla="*/ 4648554 h 4648554"/>
              <a:gd name="connsiteX4" fmla="*/ 0 w 6841022"/>
              <a:gd name="connsiteY4" fmla="*/ 0 h 4648554"/>
              <a:gd name="connsiteX5" fmla="*/ 3868616 w 6841022"/>
              <a:gd name="connsiteY5" fmla="*/ 142524 h 4648554"/>
              <a:gd name="connsiteX6" fmla="*/ 3868616 w 6841022"/>
              <a:gd name="connsiteY6" fmla="*/ 1629065 h 4648554"/>
              <a:gd name="connsiteX7" fmla="*/ 6747236 w 6841022"/>
              <a:gd name="connsiteY7" fmla="*/ 1629065 h 4648554"/>
              <a:gd name="connsiteX8" fmla="*/ 6747236 w 6841022"/>
              <a:gd name="connsiteY8" fmla="*/ 142524 h 4648554"/>
              <a:gd name="connsiteX9" fmla="*/ 3868616 w 6841022"/>
              <a:gd name="connsiteY9" fmla="*/ 142524 h 464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1022" h="4648554">
                <a:moveTo>
                  <a:pt x="0" y="0"/>
                </a:moveTo>
                <a:lnTo>
                  <a:pt x="6841022" y="0"/>
                </a:lnTo>
                <a:lnTo>
                  <a:pt x="6841022" y="4648554"/>
                </a:lnTo>
                <a:lnTo>
                  <a:pt x="0" y="4648554"/>
                </a:lnTo>
                <a:lnTo>
                  <a:pt x="0" y="0"/>
                </a:lnTo>
                <a:close/>
                <a:moveTo>
                  <a:pt x="3868616" y="142524"/>
                </a:moveTo>
                <a:lnTo>
                  <a:pt x="3868616" y="1629065"/>
                </a:lnTo>
                <a:lnTo>
                  <a:pt x="6747236" y="1629065"/>
                </a:lnTo>
                <a:lnTo>
                  <a:pt x="6747236" y="142524"/>
                </a:lnTo>
                <a:lnTo>
                  <a:pt x="3868616" y="142524"/>
                </a:lnTo>
                <a:close/>
              </a:path>
            </a:pathLst>
          </a:custGeom>
        </p:spPr>
      </p:pic>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Merged Output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a:xfrm>
                <a:off x="838200" y="1825625"/>
                <a:ext cx="3733800" cy="4351338"/>
              </a:xfrm>
            </p:spPr>
            <p:txBody>
              <a:bodyPr>
                <a:normAutofit/>
              </a:bodyPr>
              <a:lstStyle/>
              <a:p>
                <a:pPr marL="400050" indent="-400050">
                  <a:lnSpc>
                    <a:spcPct val="100000"/>
                  </a:lnSpc>
                  <a:buFont typeface="+mj-lt"/>
                  <a:buAutoNum type="arabicPeriod"/>
                </a:pPr>
                <a:r>
                  <a:rPr lang="en-US" sz="1400"/>
                  <a:t>Output of the CNN, </a:t>
                </a:r>
                <a14:m>
                  <m:oMath xmlns:m="http://schemas.openxmlformats.org/officeDocument/2006/math">
                    <m:r>
                      <a:rPr lang="en-US" sz="1400" b="0" i="1" smtClean="0">
                        <a:latin typeface="Cambria Math" panose="02040503050406030204" pitchFamily="18" charset="0"/>
                      </a:rPr>
                      <m:t>𝑓</m:t>
                    </m:r>
                  </m:oMath>
                </a14:m>
                <a:r>
                  <a:rPr lang="en-US" sz="1400"/>
                  <a:t>and output of the Bi-LSTM attention </a:t>
                </a:r>
                <a14:m>
                  <m:oMath xmlns:m="http://schemas.openxmlformats.org/officeDocument/2006/math">
                    <m:r>
                      <a:rPr lang="en-US" sz="1400" b="0" i="1" smtClean="0">
                        <a:latin typeface="Cambria Math" panose="02040503050406030204" pitchFamily="18" charset="0"/>
                      </a:rPr>
                      <m:t>𝑠</m:t>
                    </m:r>
                  </m:oMath>
                </a14:m>
                <a:r>
                  <a:rPr lang="en-US" sz="1400"/>
                  <a:t> are concatenated.</a:t>
                </a:r>
              </a:p>
              <a:p>
                <a:pPr marL="457200" lvl="1" indent="0">
                  <a:lnSpc>
                    <a:spcPct val="100000"/>
                  </a:lnSpc>
                  <a:buNone/>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𝑐</m:t>
                          </m:r>
                          <m:r>
                            <a:rPr lang="en-US" sz="1400" b="0" i="1" smtClean="0">
                              <a:latin typeface="Cambria Math" panose="02040503050406030204" pitchFamily="18" charset="0"/>
                            </a:rPr>
                            <m:t>=</m:t>
                          </m:r>
                          <m:d>
                            <m:dPr>
                              <m:begChr m:val="["/>
                              <m:endChr m:val="]"/>
                              <m:ctrlPr>
                                <a:rPr lang="en-US" sz="1400" i="1" smtClean="0">
                                  <a:latin typeface="Cambria Math" panose="02040503050406030204" pitchFamily="18" charset="0"/>
                                </a:rPr>
                              </m:ctrlPr>
                            </m:dPr>
                            <m:e>
                              <m:r>
                                <a:rPr lang="en-US" sz="1400" b="0" i="1" smtClean="0">
                                  <a:latin typeface="Cambria Math" panose="02040503050406030204" pitchFamily="18" charset="0"/>
                                </a:rPr>
                                <m:t>𝑠</m:t>
                              </m:r>
                              <m:r>
                                <a:rPr lang="en-US" sz="1400" b="0" i="1" smtClean="0">
                                  <a:latin typeface="Cambria Math" panose="02040503050406030204" pitchFamily="18" charset="0"/>
                                </a:rPr>
                                <m:t>:</m:t>
                              </m:r>
                              <m:r>
                                <a:rPr lang="en-US" sz="1400" b="0" i="1" smtClean="0">
                                  <a:latin typeface="Cambria Math" panose="02040503050406030204" pitchFamily="18" charset="0"/>
                                </a:rPr>
                                <m:t>𝑓</m:t>
                              </m:r>
                            </m:e>
                          </m:d>
                        </m:e>
                      </m:d>
                    </m:oMath>
                  </m:oMathPara>
                </a14:m>
                <a:endParaRPr lang="en-US" sz="1400"/>
              </a:p>
              <a:p>
                <a:pPr marL="400050" indent="-400050">
                  <a:lnSpc>
                    <a:spcPct val="100000"/>
                  </a:lnSpc>
                  <a:buFont typeface="+mj-lt"/>
                  <a:buAutoNum type="arabicPeriod"/>
                </a:pPr>
                <a:r>
                  <a:rPr lang="en-US" sz="1400"/>
                  <a:t>Pass </a:t>
                </a:r>
                <a14:m>
                  <m:oMath xmlns:m="http://schemas.openxmlformats.org/officeDocument/2006/math">
                    <m:r>
                      <a:rPr lang="en-US" sz="1400" i="1" dirty="0" smtClean="0">
                        <a:latin typeface="Cambria Math" panose="02040503050406030204" pitchFamily="18" charset="0"/>
                      </a:rPr>
                      <m:t>𝑐</m:t>
                    </m:r>
                  </m:oMath>
                </a14:m>
                <a:r>
                  <a:rPr lang="en-US" sz="1400"/>
                  <a:t> into an activation function/ non-linear layer</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func>
                        <m:funcPr>
                          <m:ctrlPr>
                            <a:rPr lang="en-US" sz="1400" i="1" smtClean="0">
                              <a:latin typeface="Cambria Math" panose="02040503050406030204" pitchFamily="18" charset="0"/>
                            </a:rPr>
                          </m:ctrlPr>
                        </m:funcPr>
                        <m:fName>
                          <m:r>
                            <m:rPr>
                              <m:sty m:val="p"/>
                            </m:rPr>
                            <a:rPr lang="en-US" sz="1400" b="0" i="0" smtClean="0">
                              <a:latin typeface="Cambria Math" panose="02040503050406030204" pitchFamily="18" charset="0"/>
                            </a:rPr>
                            <m:t>tanh</m:t>
                          </m:r>
                        </m:fName>
                        <m:e>
                          <m:d>
                            <m:dPr>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𝑐</m:t>
                              </m:r>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𝑖</m:t>
                                  </m:r>
                                </m:sub>
                              </m:sSub>
                            </m:e>
                          </m:d>
                        </m:e>
                      </m:func>
                    </m:oMath>
                  </m:oMathPara>
                </a14:m>
                <a:endParaRPr lang="en-US" sz="1400"/>
              </a:p>
              <a:p>
                <a:pPr marL="342900" indent="-342900">
                  <a:lnSpc>
                    <a:spcPct val="100000"/>
                  </a:lnSpc>
                  <a:buFont typeface="+mj-lt"/>
                  <a:buAutoNum type="arabicPeriod" startAt="3"/>
                </a:pPr>
                <a:r>
                  <a:rPr lang="en-US" sz="1400"/>
                  <a:t>Class label is predicted using a </a:t>
                </a:r>
                <a:r>
                  <a:rPr lang="en-US" sz="1400" err="1"/>
                  <a:t>softmax</a:t>
                </a:r>
                <a:r>
                  <a:rPr lang="en-US" sz="1400"/>
                  <a:t> function at the output layer.</a:t>
                </a:r>
              </a:p>
              <a:p>
                <a:pPr marL="457200" lvl="1" indent="0">
                  <a:lnSpc>
                    <a:spcPct val="100000"/>
                  </a:lnSpc>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exp</m:t>
                          </m:r>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num>
                        <m:den>
                          <m:nary>
                            <m:naryPr>
                              <m:chr m:val="∑"/>
                              <m:supHide m:val="on"/>
                              <m:ctrlPr>
                                <a:rPr lang="en-US" sz="1400" i="1" smtClean="0">
                                  <a:latin typeface="Cambria Math" panose="02040503050406030204" pitchFamily="18" charset="0"/>
                                </a:rPr>
                              </m:ctrlPr>
                            </m:naryPr>
                            <m:sub>
                              <m:r>
                                <a:rPr lang="en-US" sz="1400" b="0" i="1" smtClean="0">
                                  <a:latin typeface="Cambria Math" panose="02040503050406030204" pitchFamily="18" charset="0"/>
                                </a:rPr>
                                <m:t>𝑗</m:t>
                              </m:r>
                            </m:sub>
                            <m:sup/>
                            <m:e>
                              <m:r>
                                <m:rPr>
                                  <m:sty m:val="p"/>
                                </m:rPr>
                                <a:rPr lang="en-US" sz="1400" b="0" i="0" smtClean="0">
                                  <a:latin typeface="Cambria Math" panose="02040503050406030204" pitchFamily="18" charset="0"/>
                                </a:rPr>
                                <m:t>exp</m:t>
                              </m:r>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e>
                          </m:nary>
                        </m:den>
                      </m:f>
                    </m:oMath>
                  </m:oMathPara>
                </a14:m>
                <a:endParaRPr lang="en-US" sz="1400"/>
              </a:p>
              <a:p>
                <a:pPr marL="0" indent="0">
                  <a:buNone/>
                </a:pPr>
                <a:endParaRPr lang="en-US" sz="1400"/>
              </a:p>
            </p:txBody>
          </p:sp>
        </mc:Choice>
        <mc:Fallback xmlns="">
          <p:sp>
            <p:nvSpPr>
              <p:cNvPr id="3" name="Content Placeholder 2">
                <a:extLst>
                  <a:ext uri="{FF2B5EF4-FFF2-40B4-BE49-F238E27FC236}">
                    <a16:creationId xmlns:a16="http://schemas.microsoft.com/office/drawing/2014/main" id="{33BEA250-E244-5104-7BCD-309E89F0D525}"/>
                  </a:ext>
                </a:extLst>
              </p:cNvPr>
              <p:cNvSpPr>
                <a:spLocks noGrp="1" noRot="1" noChangeAspect="1" noMove="1" noResize="1" noEditPoints="1" noAdjustHandles="1" noChangeArrowheads="1" noChangeShapeType="1" noTextEdit="1"/>
              </p:cNvSpPr>
              <p:nvPr>
                <p:ph idx="1"/>
              </p:nvPr>
            </p:nvSpPr>
            <p:spPr>
              <a:xfrm>
                <a:off x="838200" y="1825625"/>
                <a:ext cx="3733800" cy="4351338"/>
              </a:xfrm>
              <a:blipFill>
                <a:blip r:embed="rId3"/>
                <a:stretch>
                  <a:fillRect l="-654" t="-4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3FC079F-5276-D086-64B3-E23E86AE772F}"/>
              </a:ext>
            </a:extLst>
          </p:cNvPr>
          <p:cNvPicPr>
            <a:picLocks noChangeAspect="1"/>
          </p:cNvPicPr>
          <p:nvPr/>
        </p:nvPicPr>
        <p:blipFill>
          <a:blip r:embed="rId2"/>
          <a:stretch>
            <a:fillRect/>
          </a:stretch>
        </p:blipFill>
        <p:spPr>
          <a:xfrm>
            <a:off x="9267295" y="255878"/>
            <a:ext cx="2356742" cy="1330386"/>
          </a:xfrm>
          <a:prstGeom prst="rect">
            <a:avLst/>
          </a:prstGeom>
          <a:ln>
            <a:solidFill>
              <a:schemeClr val="tx1"/>
            </a:solidFill>
          </a:ln>
        </p:spPr>
      </p:pic>
      <p:sp>
        <p:nvSpPr>
          <p:cNvPr id="10" name="Slide Number Placeholder 9">
            <a:extLst>
              <a:ext uri="{FF2B5EF4-FFF2-40B4-BE49-F238E27FC236}">
                <a16:creationId xmlns:a16="http://schemas.microsoft.com/office/drawing/2014/main" id="{0172F3EE-247C-F85C-5617-16D582BE019F}"/>
              </a:ext>
            </a:extLst>
          </p:cNvPr>
          <p:cNvSpPr>
            <a:spLocks noGrp="1"/>
          </p:cNvSpPr>
          <p:nvPr>
            <p:ph type="sldNum" sz="quarter" idx="12"/>
          </p:nvPr>
        </p:nvSpPr>
        <p:spPr/>
        <p:txBody>
          <a:bodyPr/>
          <a:lstStyle/>
          <a:p>
            <a:fld id="{E6DCFC6F-85A8-EE4E-8C0E-BB477190C486}" type="slidenum">
              <a:rPr lang="en-US" smtClean="0"/>
              <a:t>15</a:t>
            </a:fld>
            <a:endParaRPr lang="en-US"/>
          </a:p>
        </p:txBody>
      </p:sp>
    </p:spTree>
    <p:extLst>
      <p:ext uri="{BB962C8B-B14F-4D97-AF65-F5344CB8AC3E}">
        <p14:creationId xmlns:p14="http://schemas.microsoft.com/office/powerpoint/2010/main" val="1961393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Model Parameters</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p:txBody>
          <a:bodyPr>
            <a:normAutofit/>
          </a:bodyPr>
          <a:lstStyle/>
          <a:p>
            <a:r>
              <a:rPr lang="en-US" sz="1400"/>
              <a:t>Loss function: categorical cross-entropy</a:t>
            </a:r>
          </a:p>
          <a:p>
            <a:r>
              <a:rPr lang="en-US" sz="1400"/>
              <a:t>Optimizer: Root Mean square Propagation (</a:t>
            </a:r>
            <a:r>
              <a:rPr lang="en-US" sz="1400" err="1"/>
              <a:t>rmsprop</a:t>
            </a:r>
            <a:r>
              <a:rPr lang="en-US" sz="1400"/>
              <a:t>)</a:t>
            </a:r>
          </a:p>
          <a:p>
            <a:r>
              <a:rPr lang="en-US" sz="1400" b="0"/>
              <a:t>Epochs: 100</a:t>
            </a:r>
          </a:p>
          <a:p>
            <a:r>
              <a:rPr lang="en-US" sz="1400"/>
              <a:t>Batch size: 128</a:t>
            </a:r>
          </a:p>
          <a:p>
            <a:r>
              <a:rPr lang="en-US" sz="1400" b="0"/>
              <a:t>Dropout rate for regulation: 0.2</a:t>
            </a:r>
          </a:p>
          <a:p>
            <a:pPr lvl="1"/>
            <a:r>
              <a:rPr lang="en-US" sz="1400"/>
              <a:t>Prevent overfitting</a:t>
            </a:r>
          </a:p>
          <a:p>
            <a:pPr marL="0" indent="0">
              <a:buNone/>
            </a:pPr>
            <a:r>
              <a:rPr lang="en-US" sz="1400" b="0"/>
              <a:t>* All parameters are finalized and tuned with 10-fold Cross Validation</a:t>
            </a:r>
            <a:r>
              <a:rPr lang="en-US" sz="1400"/>
              <a:t> using grid-search.</a:t>
            </a:r>
          </a:p>
          <a:p>
            <a:r>
              <a:rPr lang="en-US" sz="1400" b="0"/>
              <a:t>Words are searched in pre-trained Stanford’s </a:t>
            </a:r>
            <a:r>
              <a:rPr lang="en-US" sz="1400" b="0" err="1"/>
              <a:t>Glo</a:t>
            </a:r>
            <a:r>
              <a:rPr lang="en-US" sz="1400" err="1"/>
              <a:t>Ve</a:t>
            </a:r>
            <a:r>
              <a:rPr lang="en-US" sz="1400"/>
              <a:t> vector model (trained with 2 billion tweets containing 27 billion tokens).</a:t>
            </a:r>
          </a:p>
          <a:p>
            <a:r>
              <a:rPr lang="en-US" sz="1400" b="0"/>
              <a:t>Validated with validation set – 10% of the training.</a:t>
            </a:r>
          </a:p>
        </p:txBody>
      </p:sp>
      <p:sp>
        <p:nvSpPr>
          <p:cNvPr id="4" name="Slide Number Placeholder 3">
            <a:extLst>
              <a:ext uri="{FF2B5EF4-FFF2-40B4-BE49-F238E27FC236}">
                <a16:creationId xmlns:a16="http://schemas.microsoft.com/office/drawing/2014/main" id="{6CB9130E-38C7-7760-4BE6-188606DC45BA}"/>
              </a:ext>
            </a:extLst>
          </p:cNvPr>
          <p:cNvSpPr>
            <a:spLocks noGrp="1"/>
          </p:cNvSpPr>
          <p:nvPr>
            <p:ph type="sldNum" sz="quarter" idx="12"/>
          </p:nvPr>
        </p:nvSpPr>
        <p:spPr/>
        <p:txBody>
          <a:bodyPr/>
          <a:lstStyle/>
          <a:p>
            <a:fld id="{E6DCFC6F-85A8-EE4E-8C0E-BB477190C486}" type="slidenum">
              <a:rPr lang="en-US" smtClean="0"/>
              <a:t>16</a:t>
            </a:fld>
            <a:endParaRPr lang="en-US"/>
          </a:p>
        </p:txBody>
      </p:sp>
    </p:spTree>
    <p:extLst>
      <p:ext uri="{BB962C8B-B14F-4D97-AF65-F5344CB8AC3E}">
        <p14:creationId xmlns:p14="http://schemas.microsoft.com/office/powerpoint/2010/main" val="664522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Method </a:t>
            </a:r>
            <a:r>
              <a:rPr lang="en-US">
                <a:solidFill>
                  <a:srgbClr val="3366FF"/>
                </a:solidFill>
              </a:rPr>
              <a:t>– Part II</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type="body" idx="1"/>
          </p:nvPr>
        </p:nvSpPr>
        <p:spPr/>
        <p:txBody>
          <a:bodyPr>
            <a:normAutofit/>
          </a:bodyPr>
          <a:lstStyle/>
          <a:p>
            <a:r>
              <a:rPr lang="en-US" sz="2400" b="0">
                <a:solidFill>
                  <a:schemeClr val="bg1">
                    <a:lumMod val="85000"/>
                  </a:schemeClr>
                </a:solidFill>
              </a:rPr>
              <a:t>Measuring user-level TP</a:t>
            </a:r>
          </a:p>
          <a:p>
            <a:r>
              <a:rPr lang="en-US" sz="2400">
                <a:solidFill>
                  <a:schemeClr val="bg1">
                    <a:lumMod val="85000"/>
                  </a:schemeClr>
                </a:solidFill>
              </a:rPr>
              <a:t>Correlation </a:t>
            </a:r>
            <a:r>
              <a:rPr lang="en-US">
                <a:solidFill>
                  <a:schemeClr val="bg1">
                    <a:lumMod val="85000"/>
                  </a:schemeClr>
                </a:solidFill>
              </a:rPr>
              <a:t>s</a:t>
            </a:r>
            <a:r>
              <a:rPr lang="en-US" sz="2400">
                <a:solidFill>
                  <a:schemeClr val="bg1">
                    <a:lumMod val="85000"/>
                  </a:schemeClr>
                </a:solidFill>
              </a:rPr>
              <a:t>tudy</a:t>
            </a:r>
          </a:p>
          <a:p>
            <a:endParaRPr lang="en-US" sz="2400" b="0">
              <a:solidFill>
                <a:schemeClr val="bg1">
                  <a:lumMod val="85000"/>
                </a:schemeClr>
              </a:solidFill>
            </a:endParaRPr>
          </a:p>
        </p:txBody>
      </p:sp>
      <p:sp>
        <p:nvSpPr>
          <p:cNvPr id="4" name="Slide Number Placeholder 3">
            <a:extLst>
              <a:ext uri="{FF2B5EF4-FFF2-40B4-BE49-F238E27FC236}">
                <a16:creationId xmlns:a16="http://schemas.microsoft.com/office/drawing/2014/main" id="{233C63AE-F7A3-C0B7-0712-B52BD1660DB2}"/>
              </a:ext>
            </a:extLst>
          </p:cNvPr>
          <p:cNvSpPr>
            <a:spLocks noGrp="1"/>
          </p:cNvSpPr>
          <p:nvPr>
            <p:ph type="sldNum" sz="quarter" idx="12"/>
          </p:nvPr>
        </p:nvSpPr>
        <p:spPr/>
        <p:txBody>
          <a:bodyPr/>
          <a:lstStyle/>
          <a:p>
            <a:fld id="{E6DCFC6F-85A8-EE4E-8C0E-BB477190C486}" type="slidenum">
              <a:rPr lang="en-US" smtClean="0"/>
              <a:t>17</a:t>
            </a:fld>
            <a:endParaRPr lang="en-US"/>
          </a:p>
        </p:txBody>
      </p:sp>
    </p:spTree>
    <p:extLst>
      <p:ext uri="{BB962C8B-B14F-4D97-AF65-F5344CB8AC3E}">
        <p14:creationId xmlns:p14="http://schemas.microsoft.com/office/powerpoint/2010/main" val="77139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0CCF-C27A-7AA4-F7B3-304F96B4A656}"/>
              </a:ext>
            </a:extLst>
          </p:cNvPr>
          <p:cNvSpPr>
            <a:spLocks noGrp="1"/>
          </p:cNvSpPr>
          <p:nvPr>
            <p:ph type="title"/>
          </p:nvPr>
        </p:nvSpPr>
        <p:spPr/>
        <p:txBody>
          <a:bodyPr/>
          <a:lstStyle/>
          <a:p>
            <a:r>
              <a:rPr lang="en-US"/>
              <a:t>Measuring user-level TP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6E8ADFA-17D2-679A-F5C1-F6FF0E69A38E}"/>
                  </a:ext>
                </a:extLst>
              </p:cNvPr>
              <p:cNvSpPr>
                <a:spLocks noGrp="1"/>
              </p:cNvSpPr>
              <p:nvPr>
                <p:ph idx="1"/>
              </p:nvPr>
            </p:nvSpPr>
            <p:spPr/>
            <p:txBody>
              <a:bodyPr/>
              <a:lstStyle/>
              <a:p>
                <a:pPr marL="400050" indent="-400050">
                  <a:lnSpc>
                    <a:spcPct val="100000"/>
                  </a:lnSpc>
                  <a:buFont typeface="+mj-lt"/>
                  <a:buAutoNum type="romanUcPeriod"/>
                </a:pPr>
                <a:r>
                  <a:rPr lang="en-US" sz="1400" b="1"/>
                  <a:t>Unidimensional TP orientation of a user</a:t>
                </a:r>
              </a:p>
              <a:p>
                <a:pPr lvl="1">
                  <a:lnSpc>
                    <a:spcPct val="100000"/>
                  </a:lnSpc>
                </a:pPr>
                <a14:m>
                  <m:oMath xmlns:m="http://schemas.openxmlformats.org/officeDocument/2006/math">
                    <m:r>
                      <a:rPr lang="en-US" sz="1400" b="0" i="1" smtClean="0">
                        <a:latin typeface="Cambria Math" panose="02040503050406030204" pitchFamily="18" charset="0"/>
                      </a:rPr>
                      <m:t>𝑜𝑟𝑖𝑒𝑛𝑡𝑎𝑡𝑖𝑜</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𝑡</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𝑢𝑠𝑒𝑟</m:t>
                        </m:r>
                      </m:e>
                    </m:d>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smtClean="0">
                            <a:latin typeface="Cambria Math" panose="02040503050406030204" pitchFamily="18" charset="0"/>
                          </a:rPr>
                          <m:t>𝑡𝑤𝑒𝑒𝑡</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𝑢𝑠𝑒𝑟</m:t>
                            </m:r>
                          </m:e>
                        </m:d>
                        <m:r>
                          <a:rPr lang="en-US" sz="1400" b="0" i="1" smtClean="0">
                            <a:latin typeface="Cambria Math" panose="02040503050406030204" pitchFamily="18" charset="0"/>
                          </a:rPr>
                          <m:t>|</m:t>
                        </m:r>
                      </m:num>
                      <m:den>
                        <m:r>
                          <a:rPr lang="en-US" sz="1400" b="0" i="1" smtClean="0">
                            <a:latin typeface="Cambria Math" panose="02040503050406030204" pitchFamily="18" charset="0"/>
                          </a:rPr>
                          <m:t>|</m:t>
                        </m:r>
                        <m:r>
                          <a:rPr lang="en-US" sz="1400" b="0" i="1" smtClean="0">
                            <a:latin typeface="Cambria Math" panose="02040503050406030204" pitchFamily="18" charset="0"/>
                          </a:rPr>
                          <m:t>𝑡𝑤𝑒𝑒𝑡</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𝑎𝑙𝑙</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𝑢𝑠𝑒𝑟</m:t>
                            </m:r>
                          </m:e>
                        </m:d>
                        <m:r>
                          <a:rPr lang="en-US" sz="1400" b="0" i="1" smtClean="0">
                            <a:latin typeface="Cambria Math" panose="02040503050406030204" pitchFamily="18" charset="0"/>
                          </a:rPr>
                          <m:t>|</m:t>
                        </m:r>
                      </m:den>
                    </m:f>
                  </m:oMath>
                </a14:m>
                <a:endParaRPr lang="en-US" sz="1400" b="0"/>
              </a:p>
              <a:p>
                <a:pPr lvl="2">
                  <a:lnSpc>
                    <a:spcPct val="100000"/>
                  </a:lnSpc>
                </a:pPr>
                <a:r>
                  <a:rPr lang="en-US" sz="1400"/>
                  <a:t>Where </a:t>
                </a:r>
                <a14:m>
                  <m:oMath xmlns:m="http://schemas.openxmlformats.org/officeDocument/2006/math">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𝑝𝑎𝑠𝑡</m:t>
                    </m:r>
                    <m:r>
                      <a:rPr lang="en-US" sz="1400" b="0" i="1" smtClean="0">
                        <a:latin typeface="Cambria Math" panose="02040503050406030204" pitchFamily="18" charset="0"/>
                      </a:rPr>
                      <m:t>, </m:t>
                    </m:r>
                    <m:r>
                      <a:rPr lang="en-US" sz="1400" b="0" i="1" smtClean="0">
                        <a:latin typeface="Cambria Math" panose="02040503050406030204" pitchFamily="18" charset="0"/>
                      </a:rPr>
                      <m:t>𝑝𝑟𝑒𝑠𝑒𝑛𝑡</m:t>
                    </m:r>
                    <m:r>
                      <a:rPr lang="en-US" sz="1400" b="0" i="1" smtClean="0">
                        <a:latin typeface="Cambria Math" panose="02040503050406030204" pitchFamily="18" charset="0"/>
                      </a:rPr>
                      <m:t>, </m:t>
                    </m:r>
                    <m:r>
                      <a:rPr lang="en-US" sz="1400" b="0" i="1" smtClean="0">
                        <a:latin typeface="Cambria Math" panose="02040503050406030204" pitchFamily="18" charset="0"/>
                      </a:rPr>
                      <m:t>𝑓𝑢𝑡𝑢𝑟𝑒</m:t>
                    </m:r>
                    <m:r>
                      <a:rPr lang="en-US" sz="1400" b="0" i="1" smtClean="0">
                        <a:latin typeface="Cambria Math" panose="02040503050406030204" pitchFamily="18" charset="0"/>
                      </a:rPr>
                      <m:t>}</m:t>
                    </m:r>
                  </m:oMath>
                </a14:m>
                <a:endParaRPr lang="en-US" sz="1400"/>
              </a:p>
              <a:p>
                <a:pPr marL="400050" indent="-400050">
                  <a:lnSpc>
                    <a:spcPct val="100000"/>
                  </a:lnSpc>
                  <a:buFont typeface="+mj-lt"/>
                  <a:buAutoNum type="romanUcPeriod"/>
                </a:pPr>
                <a:r>
                  <a:rPr lang="en-US" sz="1400" b="1"/>
                  <a:t>Bidimensional TP orientation of a user</a:t>
                </a:r>
              </a:p>
              <a:p>
                <a:pPr lvl="1">
                  <a:lnSpc>
                    <a:spcPct val="100000"/>
                  </a:lnSpc>
                </a:pPr>
                <a14:m>
                  <m:oMath xmlns:m="http://schemas.openxmlformats.org/officeDocument/2006/math">
                    <m:r>
                      <a:rPr lang="en-US" sz="1400" i="1">
                        <a:latin typeface="Cambria Math" panose="02040503050406030204" pitchFamily="18" charset="0"/>
                      </a:rPr>
                      <m:t>𝑜𝑟𝑖𝑒𝑛𝑡𝑎𝑡𝑖𝑜</m:t>
                    </m:r>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𝑠</m:t>
                        </m:r>
                        <m:r>
                          <a:rPr lang="en-US" sz="1400" b="0" i="1" smtClean="0">
                            <a:latin typeface="Cambria Math" panose="02040503050406030204" pitchFamily="18" charset="0"/>
                          </a:rPr>
                          <m:t>,  </m:t>
                        </m:r>
                        <m:r>
                          <a:rPr lang="en-US" sz="1400" i="1">
                            <a:latin typeface="Cambria Math" panose="02040503050406030204" pitchFamily="18" charset="0"/>
                          </a:rPr>
                          <m:t>𝑡</m:t>
                        </m:r>
                      </m:sub>
                    </m:sSub>
                    <m:d>
                      <m:dPr>
                        <m:ctrlPr>
                          <a:rPr lang="en-US" sz="1400" i="1">
                            <a:latin typeface="Cambria Math" panose="02040503050406030204" pitchFamily="18" charset="0"/>
                          </a:rPr>
                        </m:ctrlPr>
                      </m:dPr>
                      <m:e>
                        <m:r>
                          <a:rPr lang="en-US" sz="1400" i="1">
                            <a:latin typeface="Cambria Math" panose="02040503050406030204" pitchFamily="18" charset="0"/>
                          </a:rPr>
                          <m:t>𝑢𝑠𝑒𝑟</m:t>
                        </m:r>
                      </m:e>
                    </m:d>
                    <m:r>
                      <a:rPr lang="en-US" sz="1400" i="1">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m:t>
                        </m:r>
                        <m:r>
                          <a:rPr lang="en-US" sz="1400" i="1">
                            <a:latin typeface="Cambria Math" panose="02040503050406030204" pitchFamily="18" charset="0"/>
                          </a:rPr>
                          <m:t>𝑡𝑤𝑒𝑒𝑡</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b="0" i="1" smtClean="0">
                                <a:latin typeface="Cambria Math" panose="02040503050406030204" pitchFamily="18" charset="0"/>
                              </a:rPr>
                              <m:t>𝑠</m:t>
                            </m:r>
                            <m:r>
                              <a:rPr lang="en-US" sz="1400" b="0" i="1" smtClean="0">
                                <a:latin typeface="Cambria Math" panose="02040503050406030204" pitchFamily="18" charset="0"/>
                              </a:rPr>
                              <m:t>/</m:t>
                            </m:r>
                            <m:r>
                              <a:rPr lang="en-US" sz="1400" i="1">
                                <a:latin typeface="Cambria Math" panose="02040503050406030204" pitchFamily="18" charset="0"/>
                              </a:rPr>
                              <m:t>𝑡</m:t>
                            </m:r>
                          </m:sub>
                        </m:sSub>
                        <m:d>
                          <m:dPr>
                            <m:ctrlPr>
                              <a:rPr lang="en-US" sz="1400" i="1">
                                <a:latin typeface="Cambria Math" panose="02040503050406030204" pitchFamily="18" charset="0"/>
                              </a:rPr>
                            </m:ctrlPr>
                          </m:dPr>
                          <m:e>
                            <m:r>
                              <a:rPr lang="en-US" sz="1400" i="1">
                                <a:latin typeface="Cambria Math" panose="02040503050406030204" pitchFamily="18" charset="0"/>
                              </a:rPr>
                              <m:t>𝑢𝑠𝑒𝑟</m:t>
                            </m:r>
                          </m:e>
                        </m:d>
                        <m:r>
                          <a:rPr lang="en-US" sz="1400" i="1">
                            <a:latin typeface="Cambria Math" panose="02040503050406030204" pitchFamily="18" charset="0"/>
                          </a:rPr>
                          <m:t>|</m:t>
                        </m:r>
                      </m:num>
                      <m:den>
                        <m:r>
                          <a:rPr lang="en-US" sz="1400" i="1">
                            <a:latin typeface="Cambria Math" panose="02040503050406030204" pitchFamily="18" charset="0"/>
                          </a:rPr>
                          <m:t>|</m:t>
                        </m:r>
                        <m:r>
                          <a:rPr lang="en-US" sz="1400" i="1">
                            <a:latin typeface="Cambria Math" panose="02040503050406030204" pitchFamily="18" charset="0"/>
                          </a:rPr>
                          <m:t>𝑡𝑤𝑒𝑒𝑡</m:t>
                        </m:r>
                        <m:sSub>
                          <m:sSubPr>
                            <m:ctrlPr>
                              <a:rPr lang="en-US" sz="1400" i="1">
                                <a:latin typeface="Cambria Math" panose="02040503050406030204" pitchFamily="18" charset="0"/>
                              </a:rPr>
                            </m:ctrlPr>
                          </m:sSubPr>
                          <m:e>
                            <m:r>
                              <a:rPr lang="en-US" sz="1400" i="1">
                                <a:latin typeface="Cambria Math" panose="02040503050406030204" pitchFamily="18" charset="0"/>
                              </a:rPr>
                              <m:t>𝑠</m:t>
                            </m:r>
                          </m:e>
                          <m:sub>
                            <m:r>
                              <a:rPr lang="en-US" sz="1400" b="0" i="1" smtClean="0">
                                <a:latin typeface="Cambria Math" panose="02040503050406030204" pitchFamily="18" charset="0"/>
                              </a:rPr>
                              <m:t>𝑡</m:t>
                            </m:r>
                          </m:sub>
                        </m:sSub>
                        <m:d>
                          <m:dPr>
                            <m:ctrlPr>
                              <a:rPr lang="en-US" sz="1400" i="1">
                                <a:latin typeface="Cambria Math" panose="02040503050406030204" pitchFamily="18" charset="0"/>
                              </a:rPr>
                            </m:ctrlPr>
                          </m:dPr>
                          <m:e>
                            <m:r>
                              <a:rPr lang="en-US" sz="1400" i="1">
                                <a:latin typeface="Cambria Math" panose="02040503050406030204" pitchFamily="18" charset="0"/>
                              </a:rPr>
                              <m:t>𝑢𝑠𝑒𝑟</m:t>
                            </m:r>
                          </m:e>
                        </m:d>
                        <m:r>
                          <a:rPr lang="en-US" sz="1400" i="1">
                            <a:latin typeface="Cambria Math" panose="02040503050406030204" pitchFamily="18" charset="0"/>
                          </a:rPr>
                          <m:t>|</m:t>
                        </m:r>
                      </m:den>
                    </m:f>
                  </m:oMath>
                </a14:m>
                <a:endParaRPr lang="en-US" sz="1400"/>
              </a:p>
              <a:p>
                <a:pPr lvl="2">
                  <a:lnSpc>
                    <a:spcPct val="100000"/>
                  </a:lnSpc>
                </a:pPr>
                <a14:m>
                  <m:oMath xmlns:m="http://schemas.openxmlformats.org/officeDocument/2006/math">
                    <m:r>
                      <m:rPr>
                        <m:nor/>
                      </m:rPr>
                      <a:rPr lang="en-US" sz="1400" dirty="0"/>
                      <m:t>Where</m:t>
                    </m:r>
                    <m:r>
                      <m:rPr>
                        <m:nor/>
                      </m:rPr>
                      <a:rPr lang="en-US" sz="1400" dirty="0"/>
                      <m:t> </m:t>
                    </m:r>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𝑝𝑎𝑠𝑡</m:t>
                    </m:r>
                    <m:r>
                      <a:rPr lang="en-US" sz="1400" i="1">
                        <a:latin typeface="Cambria Math" panose="02040503050406030204" pitchFamily="18" charset="0"/>
                      </a:rPr>
                      <m:t>, </m:t>
                    </m:r>
                    <m:r>
                      <a:rPr lang="en-US" sz="1400" i="1">
                        <a:latin typeface="Cambria Math" panose="02040503050406030204" pitchFamily="18" charset="0"/>
                      </a:rPr>
                      <m:t>𝑝𝑟𝑒𝑠𝑒𝑛𝑡</m:t>
                    </m:r>
                    <m:r>
                      <a:rPr lang="en-US" sz="1400" i="1">
                        <a:latin typeface="Cambria Math" panose="02040503050406030204" pitchFamily="18" charset="0"/>
                      </a:rPr>
                      <m:t>, </m:t>
                    </m:r>
                    <m:r>
                      <a:rPr lang="en-US" sz="1400" i="1">
                        <a:latin typeface="Cambria Math" panose="02040503050406030204" pitchFamily="18" charset="0"/>
                      </a:rPr>
                      <m:t>𝑓𝑢𝑡𝑢𝑟𝑒</m:t>
                    </m:r>
                    <m:r>
                      <a:rPr lang="en-US" sz="1400" i="1">
                        <a:latin typeface="Cambria Math" panose="02040503050406030204" pitchFamily="18" charset="0"/>
                      </a:rPr>
                      <m:t>}</m:t>
                    </m:r>
                  </m:oMath>
                </a14:m>
                <a:endParaRPr lang="en-US" sz="1400"/>
              </a:p>
              <a:p>
                <a:pPr lvl="2">
                  <a:lnSpc>
                    <a:spcPct val="100000"/>
                  </a:lnSpc>
                </a:pPr>
                <a14:m>
                  <m:oMath xmlns:m="http://schemas.openxmlformats.org/officeDocument/2006/math">
                    <m:r>
                      <m:rPr>
                        <m:nor/>
                      </m:rPr>
                      <a:rPr lang="en-US" sz="1400" dirty="0" smtClean="0"/>
                      <m:t>Where</m:t>
                    </m:r>
                    <m:r>
                      <m:rPr>
                        <m:nor/>
                      </m:rPr>
                      <a:rPr lang="en-US" sz="1400" dirty="0" smtClean="0"/>
                      <m:t> </m:t>
                    </m:r>
                    <m:r>
                      <a:rPr lang="en-US" sz="1400" b="0" i="1" dirty="0" smtClean="0">
                        <a:latin typeface="Cambria Math" panose="02040503050406030204" pitchFamily="18" charset="0"/>
                      </a:rPr>
                      <m:t>𝑠</m:t>
                    </m:r>
                    <m:r>
                      <a:rPr lang="en-US" sz="1400" i="1">
                        <a:latin typeface="Cambria Math" panose="02040503050406030204" pitchFamily="18" charset="0"/>
                      </a:rPr>
                      <m:t>∈{</m:t>
                    </m:r>
                    <m:r>
                      <a:rPr lang="en-US" sz="1400" b="0" i="1" smtClean="0">
                        <a:latin typeface="Cambria Math" panose="02040503050406030204" pitchFamily="18" charset="0"/>
                      </a:rPr>
                      <m:t>𝑝𝑜𝑠𝑖𝑡𝑖𝑣𝑒</m:t>
                    </m:r>
                    <m:r>
                      <a:rPr lang="en-US" sz="1400" i="1">
                        <a:latin typeface="Cambria Math" panose="02040503050406030204" pitchFamily="18" charset="0"/>
                      </a:rPr>
                      <m:t>, </m:t>
                    </m:r>
                    <m:r>
                      <a:rPr lang="en-US" sz="1400" b="0" i="1" smtClean="0">
                        <a:latin typeface="Cambria Math" panose="02040503050406030204" pitchFamily="18" charset="0"/>
                      </a:rPr>
                      <m:t>𝑛𝑒𝑔𝑎𝑡𝑖𝑣𝑒</m:t>
                    </m:r>
                    <m:r>
                      <a:rPr lang="en-US" sz="1400" i="1">
                        <a:latin typeface="Cambria Math" panose="02040503050406030204" pitchFamily="18" charset="0"/>
                      </a:rPr>
                      <m:t>, </m:t>
                    </m:r>
                    <m:r>
                      <a:rPr lang="en-US" sz="1400" b="0" i="1" smtClean="0">
                        <a:latin typeface="Cambria Math" panose="02040503050406030204" pitchFamily="18" charset="0"/>
                      </a:rPr>
                      <m:t>𝑛𝑒𝑢𝑡𝑟𝑎𝑙</m:t>
                    </m:r>
                    <m:r>
                      <a:rPr lang="en-US" sz="1400" i="1">
                        <a:latin typeface="Cambria Math" panose="02040503050406030204" pitchFamily="18" charset="0"/>
                      </a:rPr>
                      <m:t>}</m:t>
                    </m:r>
                  </m:oMath>
                </a14:m>
                <a:endParaRPr lang="en-US" sz="1400"/>
              </a:p>
              <a:p>
                <a:pPr marL="400050" indent="-400050">
                  <a:lnSpc>
                    <a:spcPct val="100000"/>
                  </a:lnSpc>
                  <a:buFont typeface="+mj-lt"/>
                  <a:buAutoNum type="romanUcPeriod"/>
                </a:pPr>
                <a:r>
                  <a:rPr lang="en-US" sz="1400" b="1"/>
                  <a:t>Steps</a:t>
                </a:r>
                <a:r>
                  <a:rPr lang="en-US" sz="1400"/>
                  <a:t> </a:t>
                </a:r>
              </a:p>
              <a:p>
                <a:pPr marL="800100" lvl="1" indent="-342900">
                  <a:lnSpc>
                    <a:spcPct val="100000"/>
                  </a:lnSpc>
                  <a:buFont typeface="+mj-lt"/>
                  <a:buAutoNum type="arabicPeriod"/>
                </a:pPr>
                <a:r>
                  <a:rPr lang="en-US" sz="1400"/>
                  <a:t>Apply temporal orientation classifier to each user’s tweets.</a:t>
                </a:r>
              </a:p>
              <a:p>
                <a:pPr marL="800100" lvl="1" indent="-342900">
                  <a:lnSpc>
                    <a:spcPct val="100000"/>
                  </a:lnSpc>
                  <a:buFont typeface="+mj-lt"/>
                  <a:buAutoNum type="arabicPeriod"/>
                </a:pPr>
                <a:r>
                  <a:rPr lang="en-US" sz="1400"/>
                  <a:t>Perform sentiment classification on user-level tweets with a pre-trained classifier that was trained  on a dataset released by SemEval-2013 (achieved macro-averaged F-score of 69.02%)</a:t>
                </a:r>
              </a:p>
            </p:txBody>
          </p:sp>
        </mc:Choice>
        <mc:Fallback xmlns="">
          <p:sp>
            <p:nvSpPr>
              <p:cNvPr id="4" name="Content Placeholder 3">
                <a:extLst>
                  <a:ext uri="{FF2B5EF4-FFF2-40B4-BE49-F238E27FC236}">
                    <a16:creationId xmlns:a16="http://schemas.microsoft.com/office/drawing/2014/main" id="{96E8ADFA-17D2-679A-F5C1-F6FF0E69A38E}"/>
                  </a:ext>
                </a:extLst>
              </p:cNvPr>
              <p:cNvSpPr>
                <a:spLocks noGrp="1" noRot="1" noChangeAspect="1" noMove="1" noResize="1" noEditPoints="1" noAdjustHandles="1" noChangeArrowheads="1" noChangeShapeType="1" noTextEdit="1"/>
              </p:cNvSpPr>
              <p:nvPr>
                <p:ph idx="1"/>
              </p:nvPr>
            </p:nvSpPr>
            <p:spPr>
              <a:blipFill>
                <a:blip r:embed="rId2"/>
                <a:stretch>
                  <a:fillRect l="-232" t="-42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6E1D2AF-D1DC-E7A1-FF21-C0D6CF514CE3}"/>
              </a:ext>
            </a:extLst>
          </p:cNvPr>
          <p:cNvSpPr>
            <a:spLocks noGrp="1"/>
          </p:cNvSpPr>
          <p:nvPr>
            <p:ph type="sldNum" sz="quarter" idx="12"/>
          </p:nvPr>
        </p:nvSpPr>
        <p:spPr/>
        <p:txBody>
          <a:bodyPr/>
          <a:lstStyle/>
          <a:p>
            <a:fld id="{E6DCFC6F-85A8-EE4E-8C0E-BB477190C486}" type="slidenum">
              <a:rPr lang="en-US" smtClean="0"/>
              <a:t>18</a:t>
            </a:fld>
            <a:endParaRPr lang="en-US"/>
          </a:p>
        </p:txBody>
      </p:sp>
    </p:spTree>
    <p:extLst>
      <p:ext uri="{BB962C8B-B14F-4D97-AF65-F5344CB8AC3E}">
        <p14:creationId xmlns:p14="http://schemas.microsoft.com/office/powerpoint/2010/main" val="588951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E0EF8-E903-B3C2-3041-F6C16A9EDE02}"/>
              </a:ext>
            </a:extLst>
          </p:cNvPr>
          <p:cNvSpPr>
            <a:spLocks noGrp="1"/>
          </p:cNvSpPr>
          <p:nvPr>
            <p:ph type="title"/>
          </p:nvPr>
        </p:nvSpPr>
        <p:spPr/>
        <p:txBody>
          <a:bodyPr/>
          <a:lstStyle/>
          <a:p>
            <a:r>
              <a:rPr lang="en-US"/>
              <a:t>Correlation Study</a:t>
            </a:r>
          </a:p>
        </p:txBody>
      </p:sp>
      <p:sp>
        <p:nvSpPr>
          <p:cNvPr id="3" name="Content Placeholder 2">
            <a:extLst>
              <a:ext uri="{FF2B5EF4-FFF2-40B4-BE49-F238E27FC236}">
                <a16:creationId xmlns:a16="http://schemas.microsoft.com/office/drawing/2014/main" id="{F6FD9AB6-9310-DDF7-107D-822F0C2CB096}"/>
              </a:ext>
            </a:extLst>
          </p:cNvPr>
          <p:cNvSpPr>
            <a:spLocks noGrp="1"/>
          </p:cNvSpPr>
          <p:nvPr>
            <p:ph idx="1"/>
          </p:nvPr>
        </p:nvSpPr>
        <p:spPr/>
        <p:txBody>
          <a:bodyPr>
            <a:normAutofit/>
          </a:bodyPr>
          <a:lstStyle/>
          <a:p>
            <a:pPr marL="400050" indent="-400050">
              <a:buFont typeface="+mj-lt"/>
              <a:buAutoNum type="romanUcPeriod"/>
            </a:pPr>
            <a:r>
              <a:rPr lang="en-US" sz="1400" b="1"/>
              <a:t>Used linear regression model to measure correlation between users’ TP with the following: </a:t>
            </a:r>
          </a:p>
          <a:p>
            <a:pPr lvl="1"/>
            <a:r>
              <a:rPr lang="en-US" sz="1400"/>
              <a:t>Age</a:t>
            </a:r>
          </a:p>
          <a:p>
            <a:pPr lvl="1"/>
            <a:r>
              <a:rPr lang="en-US" sz="1400"/>
              <a:t>Education</a:t>
            </a:r>
          </a:p>
          <a:p>
            <a:pPr lvl="1"/>
            <a:r>
              <a:rPr lang="en-US" sz="1400"/>
              <a:t>Joy</a:t>
            </a:r>
          </a:p>
          <a:p>
            <a:pPr lvl="1"/>
            <a:r>
              <a:rPr lang="en-US" sz="1400"/>
              <a:t>Sadness</a:t>
            </a:r>
          </a:p>
          <a:p>
            <a:pPr lvl="1"/>
            <a:r>
              <a:rPr lang="en-US" sz="1400"/>
              <a:t>Disgust</a:t>
            </a:r>
          </a:p>
          <a:p>
            <a:pPr lvl="1"/>
            <a:r>
              <a:rPr lang="en-US" sz="1400"/>
              <a:t>Surprise</a:t>
            </a:r>
          </a:p>
          <a:p>
            <a:pPr lvl="1"/>
            <a:r>
              <a:rPr lang="en-US" sz="1400"/>
              <a:t>Anger</a:t>
            </a:r>
          </a:p>
          <a:p>
            <a:pPr lvl="1"/>
            <a:r>
              <a:rPr lang="en-US" sz="1400"/>
              <a:t>Fear</a:t>
            </a:r>
          </a:p>
        </p:txBody>
      </p:sp>
      <p:sp>
        <p:nvSpPr>
          <p:cNvPr id="4" name="Slide Number Placeholder 3">
            <a:extLst>
              <a:ext uri="{FF2B5EF4-FFF2-40B4-BE49-F238E27FC236}">
                <a16:creationId xmlns:a16="http://schemas.microsoft.com/office/drawing/2014/main" id="{13B9AFA8-71E0-F095-7B1A-ECE08F480F33}"/>
              </a:ext>
            </a:extLst>
          </p:cNvPr>
          <p:cNvSpPr>
            <a:spLocks noGrp="1"/>
          </p:cNvSpPr>
          <p:nvPr>
            <p:ph type="sldNum" sz="quarter" idx="12"/>
          </p:nvPr>
        </p:nvSpPr>
        <p:spPr/>
        <p:txBody>
          <a:bodyPr/>
          <a:lstStyle/>
          <a:p>
            <a:fld id="{E6DCFC6F-85A8-EE4E-8C0E-BB477190C486}" type="slidenum">
              <a:rPr lang="en-US" smtClean="0"/>
              <a:t>19</a:t>
            </a:fld>
            <a:endParaRPr lang="en-US"/>
          </a:p>
        </p:txBody>
      </p:sp>
    </p:spTree>
    <p:extLst>
      <p:ext uri="{BB962C8B-B14F-4D97-AF65-F5344CB8AC3E}">
        <p14:creationId xmlns:p14="http://schemas.microsoft.com/office/powerpoint/2010/main" val="189029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descr="View of the Great Pyramid Complex of Giza in Egypt">
            <a:extLst>
              <a:ext uri="{FF2B5EF4-FFF2-40B4-BE49-F238E27FC236}">
                <a16:creationId xmlns:a16="http://schemas.microsoft.com/office/drawing/2014/main" id="{659893B3-6EEE-3836-0F94-EA0ABC8C0397}"/>
              </a:ext>
            </a:extLst>
          </p:cNvPr>
          <p:cNvPicPr>
            <a:picLocks noChangeAspect="1"/>
          </p:cNvPicPr>
          <p:nvPr/>
        </p:nvPicPr>
        <p:blipFill rotWithShape="1">
          <a:blip r:embed="rId2"/>
          <a:srcRect l="18120"/>
          <a:stretch/>
        </p:blipFill>
        <p:spPr>
          <a:xfrm>
            <a:off x="4894760" y="0"/>
            <a:ext cx="8418820" cy="6857999"/>
          </a:xfrm>
          <a:prstGeom prst="rect">
            <a:avLst/>
          </a:prstGeom>
        </p:spPr>
      </p:pic>
      <p:sp>
        <p:nvSpPr>
          <p:cNvPr id="2" name="Title 1">
            <a:extLst>
              <a:ext uri="{FF2B5EF4-FFF2-40B4-BE49-F238E27FC236}">
                <a16:creationId xmlns:a16="http://schemas.microsoft.com/office/drawing/2014/main" id="{14E7D808-4754-805A-CC71-ADFCF6D6FF1A}"/>
              </a:ext>
            </a:extLst>
          </p:cNvPr>
          <p:cNvSpPr>
            <a:spLocks noGrp="1"/>
          </p:cNvSpPr>
          <p:nvPr>
            <p:ph type="ctrTitle"/>
          </p:nvPr>
        </p:nvSpPr>
        <p:spPr>
          <a:xfrm>
            <a:off x="477981" y="1122363"/>
            <a:ext cx="4023360" cy="3204134"/>
          </a:xfrm>
        </p:spPr>
        <p:txBody>
          <a:bodyPr anchor="b">
            <a:noAutofit/>
          </a:bodyPr>
          <a:lstStyle/>
          <a:p>
            <a:pPr algn="l" rtl="0">
              <a:spcBef>
                <a:spcPts val="0"/>
              </a:spcBef>
              <a:spcAft>
                <a:spcPts val="0"/>
              </a:spcAft>
            </a:pPr>
            <a:r>
              <a:rPr lang="en-US" sz="3200" i="0" u="none" strike="noStrike">
                <a:effectLst/>
                <a:latin typeface="IBM Plex Sans" panose="020B0503050203000203" pitchFamily="34" charset="0"/>
              </a:rPr>
              <a:t>Resolution of grammatical tense into actual time, and its application in Time Perspective study in the tweet space</a:t>
            </a:r>
            <a:endParaRPr lang="en-US" sz="3200">
              <a:latin typeface="IBM Plex Sans" panose="020B0503050203000203" pitchFamily="34" charset="0"/>
            </a:endParaRPr>
          </a:p>
        </p:txBody>
      </p:sp>
      <p:sp>
        <p:nvSpPr>
          <p:cNvPr id="3" name="Subtitle 2">
            <a:extLst>
              <a:ext uri="{FF2B5EF4-FFF2-40B4-BE49-F238E27FC236}">
                <a16:creationId xmlns:a16="http://schemas.microsoft.com/office/drawing/2014/main" id="{E18A775D-2160-78CA-3117-27F3341FE3C2}"/>
              </a:ext>
            </a:extLst>
          </p:cNvPr>
          <p:cNvSpPr>
            <a:spLocks noGrp="1"/>
          </p:cNvSpPr>
          <p:nvPr>
            <p:ph type="subTitle" idx="1"/>
          </p:nvPr>
        </p:nvSpPr>
        <p:spPr>
          <a:xfrm>
            <a:off x="477981" y="4544373"/>
            <a:ext cx="4023360" cy="1811977"/>
          </a:xfrm>
        </p:spPr>
        <p:txBody>
          <a:bodyPr>
            <a:noAutofit/>
          </a:bodyPr>
          <a:lstStyle/>
          <a:p>
            <a:pPr algn="l" rtl="0">
              <a:spcBef>
                <a:spcPts val="0"/>
              </a:spcBef>
              <a:spcAft>
                <a:spcPts val="0"/>
              </a:spcAft>
            </a:pPr>
            <a:r>
              <a:rPr lang="en-US" sz="1400" b="1" i="0" u="none" strike="noStrike">
                <a:effectLst/>
                <a:latin typeface="IBM Plex Sans" panose="020B0503050203000203" pitchFamily="34" charset="0"/>
              </a:rPr>
              <a:t>Sabyasachi Kamila, Mohammad Hasanuzzaman, Asif Ekbal, Pushpak Bhattacharyya</a:t>
            </a:r>
            <a:endParaRPr lang="en-US" sz="1400" b="0">
              <a:effectLst/>
              <a:latin typeface="IBM Plex Sans" panose="020B0503050203000203" pitchFamily="34" charset="0"/>
            </a:endParaRPr>
          </a:p>
          <a:p>
            <a:pPr algn="l" rtl="0">
              <a:spcBef>
                <a:spcPts val="0"/>
              </a:spcBef>
              <a:spcAft>
                <a:spcPts val="0"/>
              </a:spcAft>
            </a:pPr>
            <a:r>
              <a:rPr lang="en-US" sz="1400" b="0" i="0" u="none" strike="noStrike">
                <a:effectLst/>
                <a:latin typeface="IBM Plex Sans" panose="020B0503050203000203" pitchFamily="34" charset="0"/>
              </a:rPr>
              <a:t>Published on PLOS ONE, approved in February 2019</a:t>
            </a:r>
            <a:endParaRPr lang="en-US" sz="1400" b="0">
              <a:effectLst/>
              <a:latin typeface="IBM Plex Sans" panose="020B0503050203000203" pitchFamily="34" charset="0"/>
            </a:endParaRPr>
          </a:p>
          <a:p>
            <a:pPr algn="l" rtl="0">
              <a:spcBef>
                <a:spcPts val="0"/>
              </a:spcBef>
              <a:spcAft>
                <a:spcPts val="0"/>
              </a:spcAft>
            </a:pPr>
            <a:br>
              <a:rPr lang="en-US" sz="1400" b="0">
                <a:effectLst/>
                <a:latin typeface="IBM Plex Sans" panose="020B0503050203000203" pitchFamily="34" charset="0"/>
              </a:rPr>
            </a:br>
            <a:r>
              <a:rPr lang="en-US" sz="1400" b="0" i="0" u="none" strike="noStrike">
                <a:effectLst/>
                <a:latin typeface="IBM Plex Sans" panose="020B0503050203000203" pitchFamily="34" charset="0"/>
              </a:rPr>
              <a:t>Gian Carlo L. Baldonado</a:t>
            </a:r>
            <a:endParaRPr lang="en-US" sz="1400" b="0">
              <a:effectLst/>
              <a:latin typeface="IBM Plex Sans" panose="020B0503050203000203" pitchFamily="34" charset="0"/>
            </a:endParaRPr>
          </a:p>
          <a:p>
            <a:pPr algn="l" rtl="0">
              <a:spcBef>
                <a:spcPts val="0"/>
              </a:spcBef>
              <a:spcAft>
                <a:spcPts val="0"/>
              </a:spcAft>
            </a:pPr>
            <a:r>
              <a:rPr lang="en-US" sz="1400" b="0" i="0" u="none" strike="noStrike">
                <a:effectLst/>
                <a:latin typeface="IBM Plex Sans" panose="020B0503050203000203" pitchFamily="34" charset="0"/>
              </a:rPr>
              <a:t>October 27, 2022</a:t>
            </a:r>
            <a:endParaRPr lang="en-US" sz="1400" b="0">
              <a:effectLst/>
              <a:latin typeface="IBM Plex Sans" panose="020B0503050203000203" pitchFamily="34" charset="0"/>
            </a:endParaRPr>
          </a:p>
          <a:p>
            <a:pPr algn="l"/>
            <a:br>
              <a:rPr lang="en-US" sz="1400">
                <a:latin typeface="IBM Plex Sans" panose="020B0503050203000203" pitchFamily="34" charset="0"/>
              </a:rPr>
            </a:br>
            <a:endParaRPr lang="en-US" sz="140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A0FBE2F7-A7C1-36ED-A97F-50A790046672}"/>
              </a:ext>
            </a:extLst>
          </p:cNvPr>
          <p:cNvSpPr>
            <a:spLocks noGrp="1"/>
          </p:cNvSpPr>
          <p:nvPr>
            <p:ph type="sldNum" sz="quarter" idx="12"/>
          </p:nvPr>
        </p:nvSpPr>
        <p:spPr/>
        <p:txBody>
          <a:bodyPr/>
          <a:lstStyle/>
          <a:p>
            <a:fld id="{E6DCFC6F-85A8-EE4E-8C0E-BB477190C486}" type="slidenum">
              <a:rPr lang="en-US" smtClean="0"/>
              <a:pPr/>
              <a:t>2</a:t>
            </a:fld>
            <a:endParaRPr lang="en-US"/>
          </a:p>
        </p:txBody>
      </p:sp>
    </p:spTree>
    <p:extLst>
      <p:ext uri="{BB962C8B-B14F-4D97-AF65-F5344CB8AC3E}">
        <p14:creationId xmlns:p14="http://schemas.microsoft.com/office/powerpoint/2010/main" val="1686924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Datasets</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a:xfrm>
            <a:off x="838199" y="1825624"/>
            <a:ext cx="10515599" cy="3786899"/>
          </a:xfrm>
        </p:spPr>
        <p:txBody>
          <a:bodyPr numCol="1">
            <a:noAutofit/>
          </a:bodyPr>
          <a:lstStyle/>
          <a:p>
            <a:pPr marL="400050" indent="-400050">
              <a:lnSpc>
                <a:spcPct val="100000"/>
              </a:lnSpc>
              <a:buFont typeface="+mj-lt"/>
              <a:buAutoNum type="romanUcPeriod"/>
            </a:pPr>
            <a:r>
              <a:rPr lang="en-US" sz="1400" b="1"/>
              <a:t>Training set</a:t>
            </a:r>
          </a:p>
          <a:p>
            <a:pPr lvl="1">
              <a:lnSpc>
                <a:spcPct val="100000"/>
              </a:lnSpc>
            </a:pPr>
            <a:r>
              <a:rPr lang="en-US" sz="1400"/>
              <a:t>45,000 English tweets</a:t>
            </a:r>
            <a:endParaRPr lang="en-US" sz="1400" b="0"/>
          </a:p>
          <a:p>
            <a:pPr lvl="1">
              <a:lnSpc>
                <a:spcPct val="100000"/>
              </a:lnSpc>
            </a:pPr>
            <a:r>
              <a:rPr lang="en-US" sz="1400"/>
              <a:t>Equal class distribution</a:t>
            </a:r>
            <a:r>
              <a:rPr lang="en-US" sz="1400" i="1"/>
              <a:t> </a:t>
            </a:r>
            <a:r>
              <a:rPr lang="en-US" sz="1400"/>
              <a:t>between past, present and future</a:t>
            </a:r>
          </a:p>
          <a:p>
            <a:pPr lvl="1">
              <a:lnSpc>
                <a:spcPct val="100000"/>
              </a:lnSpc>
            </a:pPr>
            <a:r>
              <a:rPr lang="en-US" sz="1400" b="0"/>
              <a:t>To create this large training set, a hashtag-based minimally supervised method comprising of two filters </a:t>
            </a:r>
            <a:r>
              <a:rPr lang="en-US" sz="1400"/>
              <a:t>was used:</a:t>
            </a:r>
          </a:p>
          <a:p>
            <a:pPr lvl="2">
              <a:lnSpc>
                <a:spcPct val="100000"/>
              </a:lnSpc>
            </a:pPr>
            <a:r>
              <a:rPr lang="en-US" sz="1400"/>
              <a:t>Tweets with no verbs are filtered out</a:t>
            </a:r>
          </a:p>
          <a:p>
            <a:pPr lvl="2">
              <a:lnSpc>
                <a:spcPct val="100000"/>
              </a:lnSpc>
            </a:pPr>
            <a:r>
              <a:rPr lang="en-US" sz="1400"/>
              <a:t>Most of the past oriented tweets shall contain a verb of the past tense.</a:t>
            </a:r>
          </a:p>
          <a:p>
            <a:pPr marL="400050" indent="-400050">
              <a:lnSpc>
                <a:spcPct val="100000"/>
              </a:lnSpc>
              <a:buFont typeface="+mj-lt"/>
              <a:buAutoNum type="romanUcPeriod"/>
            </a:pPr>
            <a:r>
              <a:rPr lang="en-US" sz="1400" b="1"/>
              <a:t>Test set</a:t>
            </a:r>
          </a:p>
          <a:p>
            <a:pPr lvl="1">
              <a:lnSpc>
                <a:spcPct val="100000"/>
              </a:lnSpc>
            </a:pPr>
            <a:r>
              <a:rPr lang="en-US" sz="1400"/>
              <a:t>741 manually annotated English tweets</a:t>
            </a:r>
          </a:p>
          <a:p>
            <a:pPr lvl="1">
              <a:lnSpc>
                <a:spcPct val="100000"/>
              </a:lnSpc>
            </a:pPr>
            <a:r>
              <a:rPr lang="en-US" sz="1400"/>
              <a:t>Class distribution: 375 past, 164 present, 202 future</a:t>
            </a:r>
          </a:p>
          <a:p>
            <a:pPr marL="400050" indent="-400050">
              <a:lnSpc>
                <a:spcPct val="100000"/>
              </a:lnSpc>
              <a:buFont typeface="+mj-lt"/>
              <a:buAutoNum type="romanUcPeriod"/>
            </a:pPr>
            <a:r>
              <a:rPr lang="en-US" sz="1400" b="1"/>
              <a:t>User-level test set </a:t>
            </a:r>
          </a:p>
          <a:p>
            <a:pPr lvl="1">
              <a:lnSpc>
                <a:spcPct val="100000"/>
              </a:lnSpc>
            </a:pPr>
            <a:r>
              <a:rPr lang="en-US" sz="1400"/>
              <a:t>C</a:t>
            </a:r>
            <a:r>
              <a:rPr lang="en-US" sz="1400" b="0"/>
              <a:t>onsists of ~10 million English tweets from 5,191 users from the UK mapped to their user-level age, education, and six basic emotion features: joy, sadness, disgust, surprise, anger, and fear.</a:t>
            </a:r>
          </a:p>
          <a:p>
            <a:pPr lvl="1">
              <a:lnSpc>
                <a:spcPct val="100000"/>
              </a:lnSpc>
            </a:pPr>
            <a:r>
              <a:rPr lang="en-US" sz="1400" b="0"/>
              <a:t>Used for the correlation study in the paper.</a:t>
            </a:r>
          </a:p>
        </p:txBody>
      </p:sp>
      <p:sp>
        <p:nvSpPr>
          <p:cNvPr id="7" name="Slide Number Placeholder 6">
            <a:extLst>
              <a:ext uri="{FF2B5EF4-FFF2-40B4-BE49-F238E27FC236}">
                <a16:creationId xmlns:a16="http://schemas.microsoft.com/office/drawing/2014/main" id="{CFFC9E8C-1B78-C669-4355-6AC39806C183}"/>
              </a:ext>
            </a:extLst>
          </p:cNvPr>
          <p:cNvSpPr>
            <a:spLocks noGrp="1"/>
          </p:cNvSpPr>
          <p:nvPr>
            <p:ph type="sldNum" sz="quarter" idx="12"/>
          </p:nvPr>
        </p:nvSpPr>
        <p:spPr/>
        <p:txBody>
          <a:bodyPr/>
          <a:lstStyle/>
          <a:p>
            <a:fld id="{E6DCFC6F-85A8-EE4E-8C0E-BB477190C486}" type="slidenum">
              <a:rPr lang="en-US" smtClean="0"/>
              <a:t>20</a:t>
            </a:fld>
            <a:endParaRPr lang="en-US"/>
          </a:p>
        </p:txBody>
      </p:sp>
    </p:spTree>
    <p:extLst>
      <p:ext uri="{BB962C8B-B14F-4D97-AF65-F5344CB8AC3E}">
        <p14:creationId xmlns:p14="http://schemas.microsoft.com/office/powerpoint/2010/main" val="3901411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a:xfrm>
            <a:off x="838200" y="3619004"/>
            <a:ext cx="10515600" cy="2747963"/>
          </a:xfrm>
        </p:spPr>
        <p:txBody>
          <a:bodyPr>
            <a:noAutofit/>
          </a:bodyPr>
          <a:lstStyle/>
          <a:p>
            <a:pPr marL="400050" indent="-400050">
              <a:buFont typeface="+mj-lt"/>
              <a:buAutoNum type="romanUcPeriod"/>
            </a:pPr>
            <a:r>
              <a:rPr lang="en-US" sz="1400" b="1"/>
              <a:t>Results of temporal orientation classification</a:t>
            </a:r>
          </a:p>
          <a:p>
            <a:pPr lvl="1"/>
            <a:r>
              <a:rPr lang="en-US" sz="1400"/>
              <a:t>Highlights</a:t>
            </a:r>
          </a:p>
          <a:p>
            <a:pPr lvl="2"/>
            <a:r>
              <a:rPr lang="en-US" sz="1400"/>
              <a:t>Best result uses proposed method, all features with accuracy of </a:t>
            </a:r>
            <a:r>
              <a:rPr lang="en-US" sz="1400" b="1"/>
              <a:t>78.7</a:t>
            </a:r>
          </a:p>
          <a:p>
            <a:pPr lvl="2"/>
            <a:r>
              <a:rPr lang="en-US" sz="1400"/>
              <a:t>Classifier most effective in classifying past class, followed by future and present</a:t>
            </a:r>
          </a:p>
          <a:p>
            <a:pPr lvl="2"/>
            <a:r>
              <a:rPr lang="en-US" sz="1400"/>
              <a:t>Low recall for present class </a:t>
            </a:r>
          </a:p>
          <a:p>
            <a:pPr lvl="2"/>
            <a:r>
              <a:rPr lang="en-US" sz="1400">
                <a:sym typeface="Wingdings" pitchFamily="2" charset="2"/>
              </a:rPr>
              <a:t>Future class mostly misclassified into past</a:t>
            </a:r>
          </a:p>
          <a:p>
            <a:pPr lvl="2"/>
            <a:r>
              <a:rPr lang="en-US" sz="1400">
                <a:sym typeface="Wingdings" pitchFamily="2" charset="2"/>
              </a:rPr>
              <a:t>Further analysis show that using tense information alone resolved only 21.6% of the test tweets’ time information.</a:t>
            </a:r>
          </a:p>
          <a:p>
            <a:pPr lvl="2"/>
            <a:r>
              <a:rPr lang="en-US" sz="1400">
                <a:sym typeface="Wingdings" pitchFamily="2" charset="2"/>
              </a:rPr>
              <a:t>Overall, the temporal orientation classifier is able to disambiguate  between time information and tense information for 77.3% of test tweets.</a:t>
            </a:r>
            <a:endParaRPr lang="en-US" sz="1400"/>
          </a:p>
        </p:txBody>
      </p:sp>
      <p:pic>
        <p:nvPicPr>
          <p:cNvPr id="5" name="Picture 4" descr="Table&#10;&#10;Description automatically generated">
            <a:extLst>
              <a:ext uri="{FF2B5EF4-FFF2-40B4-BE49-F238E27FC236}">
                <a16:creationId xmlns:a16="http://schemas.microsoft.com/office/drawing/2014/main" id="{33C321AB-A5AB-84BB-24C5-916553DC6C45}"/>
              </a:ext>
            </a:extLst>
          </p:cNvPr>
          <p:cNvPicPr>
            <a:picLocks noChangeAspect="1"/>
          </p:cNvPicPr>
          <p:nvPr/>
        </p:nvPicPr>
        <p:blipFill>
          <a:blip r:embed="rId3"/>
          <a:stretch>
            <a:fillRect/>
          </a:stretch>
        </p:blipFill>
        <p:spPr>
          <a:xfrm>
            <a:off x="838200" y="1561720"/>
            <a:ext cx="9122724" cy="1905380"/>
          </a:xfrm>
          <a:prstGeom prst="rect">
            <a:avLst/>
          </a:prstGeom>
        </p:spPr>
      </p:pic>
      <p:sp>
        <p:nvSpPr>
          <p:cNvPr id="9" name="Slide Number Placeholder 8">
            <a:extLst>
              <a:ext uri="{FF2B5EF4-FFF2-40B4-BE49-F238E27FC236}">
                <a16:creationId xmlns:a16="http://schemas.microsoft.com/office/drawing/2014/main" id="{015E8D8B-6B0F-085D-68C7-BAF58F2B1784}"/>
              </a:ext>
            </a:extLst>
          </p:cNvPr>
          <p:cNvSpPr>
            <a:spLocks noGrp="1"/>
          </p:cNvSpPr>
          <p:nvPr>
            <p:ph type="sldNum" sz="quarter" idx="12"/>
          </p:nvPr>
        </p:nvSpPr>
        <p:spPr/>
        <p:txBody>
          <a:bodyPr/>
          <a:lstStyle/>
          <a:p>
            <a:fld id="{E6DCFC6F-85A8-EE4E-8C0E-BB477190C486}" type="slidenum">
              <a:rPr lang="en-US" smtClean="0"/>
              <a:t>21</a:t>
            </a:fld>
            <a:endParaRPr lang="en-US"/>
          </a:p>
        </p:txBody>
      </p:sp>
    </p:spTree>
    <p:extLst>
      <p:ext uri="{BB962C8B-B14F-4D97-AF65-F5344CB8AC3E}">
        <p14:creationId xmlns:p14="http://schemas.microsoft.com/office/powerpoint/2010/main" val="4127572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a:xfrm>
            <a:off x="838200" y="1825625"/>
            <a:ext cx="4256314" cy="4351338"/>
          </a:xfrm>
        </p:spPr>
        <p:txBody>
          <a:bodyPr>
            <a:noAutofit/>
          </a:bodyPr>
          <a:lstStyle/>
          <a:p>
            <a:pPr marL="400050" indent="-400050">
              <a:buFont typeface="+mj-lt"/>
              <a:buAutoNum type="romanUcPeriod" startAt="2"/>
            </a:pPr>
            <a:r>
              <a:rPr lang="en-US" sz="1400" b="1"/>
              <a:t>Results of user-level TP</a:t>
            </a:r>
          </a:p>
          <a:p>
            <a:pPr lvl="1"/>
            <a:r>
              <a:rPr lang="en-US" sz="1400"/>
              <a:t>Among most user, the majority of tweets are classified as </a:t>
            </a:r>
            <a:r>
              <a:rPr lang="en-US" sz="1400" i="1"/>
              <a:t>future.</a:t>
            </a:r>
          </a:p>
          <a:p>
            <a:pPr lvl="2"/>
            <a:r>
              <a:rPr lang="en-US" sz="1400"/>
              <a:t>Past: 0.32</a:t>
            </a:r>
          </a:p>
          <a:p>
            <a:pPr lvl="2"/>
            <a:r>
              <a:rPr lang="en-US" sz="1400"/>
              <a:t>Present: 0.22</a:t>
            </a:r>
          </a:p>
          <a:p>
            <a:pPr lvl="2"/>
            <a:r>
              <a:rPr lang="en-US" sz="1400"/>
              <a:t>Future: 0.46</a:t>
            </a:r>
          </a:p>
          <a:p>
            <a:pPr lvl="1"/>
            <a:r>
              <a:rPr lang="en-US" sz="1400"/>
              <a:t>Within users’ past, present and future orientation</a:t>
            </a:r>
          </a:p>
          <a:p>
            <a:pPr lvl="2"/>
            <a:r>
              <a:rPr lang="en-US" sz="1400"/>
              <a:t>Neutral messages are most frequent while negative messages are less frequent.</a:t>
            </a:r>
            <a:endParaRPr lang="en-US" sz="1400" b="1"/>
          </a:p>
        </p:txBody>
      </p:sp>
      <p:pic>
        <p:nvPicPr>
          <p:cNvPr id="6" name="Picture 5" descr="Chart&#10;&#10;Description automatically generated">
            <a:extLst>
              <a:ext uri="{FF2B5EF4-FFF2-40B4-BE49-F238E27FC236}">
                <a16:creationId xmlns:a16="http://schemas.microsoft.com/office/drawing/2014/main" id="{52A5262D-7C27-BC7A-5BA4-0576254DF875}"/>
              </a:ext>
            </a:extLst>
          </p:cNvPr>
          <p:cNvPicPr>
            <a:picLocks noChangeAspect="1"/>
          </p:cNvPicPr>
          <p:nvPr/>
        </p:nvPicPr>
        <p:blipFill>
          <a:blip r:embed="rId3"/>
          <a:stretch>
            <a:fillRect/>
          </a:stretch>
        </p:blipFill>
        <p:spPr>
          <a:xfrm>
            <a:off x="5402115" y="810520"/>
            <a:ext cx="6586423" cy="5539851"/>
          </a:xfrm>
          <a:prstGeom prst="rect">
            <a:avLst/>
          </a:prstGeom>
        </p:spPr>
      </p:pic>
      <p:sp>
        <p:nvSpPr>
          <p:cNvPr id="8" name="Slide Number Placeholder 7">
            <a:extLst>
              <a:ext uri="{FF2B5EF4-FFF2-40B4-BE49-F238E27FC236}">
                <a16:creationId xmlns:a16="http://schemas.microsoft.com/office/drawing/2014/main" id="{026EF599-18EE-AE6F-C4CA-25D8F6AEFD93}"/>
              </a:ext>
            </a:extLst>
          </p:cNvPr>
          <p:cNvSpPr>
            <a:spLocks noGrp="1"/>
          </p:cNvSpPr>
          <p:nvPr>
            <p:ph type="sldNum" sz="quarter" idx="12"/>
          </p:nvPr>
        </p:nvSpPr>
        <p:spPr/>
        <p:txBody>
          <a:bodyPr/>
          <a:lstStyle/>
          <a:p>
            <a:fld id="{E6DCFC6F-85A8-EE4E-8C0E-BB477190C486}" type="slidenum">
              <a:rPr lang="en-US" smtClean="0"/>
              <a:t>22</a:t>
            </a:fld>
            <a:endParaRPr lang="en-US"/>
          </a:p>
        </p:txBody>
      </p:sp>
    </p:spTree>
    <p:extLst>
      <p:ext uri="{BB962C8B-B14F-4D97-AF65-F5344CB8AC3E}">
        <p14:creationId xmlns:p14="http://schemas.microsoft.com/office/powerpoint/2010/main" val="1066275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a:xfrm>
            <a:off x="838201" y="1825624"/>
            <a:ext cx="3206262" cy="2640867"/>
          </a:xfrm>
        </p:spPr>
        <p:txBody>
          <a:bodyPr numCol="1">
            <a:noAutofit/>
          </a:bodyPr>
          <a:lstStyle/>
          <a:p>
            <a:pPr marL="400050" indent="-400050">
              <a:buFont typeface="+mj-lt"/>
              <a:buAutoNum type="romanUcPeriod" startAt="3"/>
            </a:pPr>
            <a:r>
              <a:rPr lang="en-US" sz="1400" b="1"/>
              <a:t>Correlation results and discussion</a:t>
            </a:r>
          </a:p>
          <a:p>
            <a:pPr lvl="1"/>
            <a:r>
              <a:rPr lang="en-US" sz="1400"/>
              <a:t>Fig 3 show correlation between user’s TP and age</a:t>
            </a:r>
          </a:p>
          <a:p>
            <a:pPr lvl="2"/>
            <a:r>
              <a:rPr lang="en-US" sz="1400"/>
              <a:t>Past and unidimensional TP, 0.47</a:t>
            </a:r>
          </a:p>
          <a:p>
            <a:pPr marL="914400" lvl="2" indent="0">
              <a:buNone/>
            </a:pPr>
            <a:r>
              <a:rPr lang="en-US" sz="1400"/>
              <a:t>Future and unidimensional TP, -0.47</a:t>
            </a:r>
          </a:p>
          <a:p>
            <a:pPr lvl="2"/>
            <a:r>
              <a:rPr lang="en-US" sz="1400"/>
              <a:t>Future and positive, 0.34</a:t>
            </a:r>
          </a:p>
          <a:p>
            <a:pPr lvl="1"/>
            <a:r>
              <a:rPr lang="en-US" sz="1400"/>
              <a:t>Fig 4 shows user’ standardized frequency of TP over age.</a:t>
            </a:r>
          </a:p>
          <a:p>
            <a:pPr marL="400050" indent="-400050">
              <a:buFont typeface="+mj-lt"/>
              <a:buAutoNum type="romanUcPeriod" startAt="3"/>
            </a:pPr>
            <a:endParaRPr lang="en-US" sz="1400"/>
          </a:p>
        </p:txBody>
      </p:sp>
      <p:pic>
        <p:nvPicPr>
          <p:cNvPr id="6" name="Picture 5" descr="Graphical user interface, application, Teams&#10;&#10;Description automatically generated">
            <a:extLst>
              <a:ext uri="{FF2B5EF4-FFF2-40B4-BE49-F238E27FC236}">
                <a16:creationId xmlns:a16="http://schemas.microsoft.com/office/drawing/2014/main" id="{840CB26A-5A5C-6297-00FE-AAC407FC2672}"/>
              </a:ext>
            </a:extLst>
          </p:cNvPr>
          <p:cNvPicPr>
            <a:picLocks noChangeAspect="1"/>
          </p:cNvPicPr>
          <p:nvPr/>
        </p:nvPicPr>
        <p:blipFill>
          <a:blip r:embed="rId3"/>
          <a:stretch>
            <a:fillRect/>
          </a:stretch>
        </p:blipFill>
        <p:spPr>
          <a:xfrm>
            <a:off x="4360986" y="1825624"/>
            <a:ext cx="4016269" cy="3021713"/>
          </a:xfrm>
          <a:prstGeom prst="rect">
            <a:avLst/>
          </a:prstGeom>
        </p:spPr>
      </p:pic>
      <p:pic>
        <p:nvPicPr>
          <p:cNvPr id="8" name="Picture 7" descr="Graphical user interface, chart, line chart&#10;&#10;Description automatically generated">
            <a:extLst>
              <a:ext uri="{FF2B5EF4-FFF2-40B4-BE49-F238E27FC236}">
                <a16:creationId xmlns:a16="http://schemas.microsoft.com/office/drawing/2014/main" id="{035D8934-3725-D91D-6F6F-F8786AE33F22}"/>
              </a:ext>
            </a:extLst>
          </p:cNvPr>
          <p:cNvPicPr>
            <a:picLocks noChangeAspect="1"/>
          </p:cNvPicPr>
          <p:nvPr/>
        </p:nvPicPr>
        <p:blipFill>
          <a:blip r:embed="rId4"/>
          <a:stretch>
            <a:fillRect/>
          </a:stretch>
        </p:blipFill>
        <p:spPr>
          <a:xfrm>
            <a:off x="8377256" y="1804323"/>
            <a:ext cx="3650622" cy="3043014"/>
          </a:xfrm>
          <a:prstGeom prst="rect">
            <a:avLst/>
          </a:prstGeom>
        </p:spPr>
      </p:pic>
      <p:sp>
        <p:nvSpPr>
          <p:cNvPr id="9" name="Slide Number Placeholder 8">
            <a:extLst>
              <a:ext uri="{FF2B5EF4-FFF2-40B4-BE49-F238E27FC236}">
                <a16:creationId xmlns:a16="http://schemas.microsoft.com/office/drawing/2014/main" id="{BE637B56-438B-B941-3E2A-C794C95B1C24}"/>
              </a:ext>
            </a:extLst>
          </p:cNvPr>
          <p:cNvSpPr>
            <a:spLocks noGrp="1"/>
          </p:cNvSpPr>
          <p:nvPr>
            <p:ph type="sldNum" sz="quarter" idx="12"/>
          </p:nvPr>
        </p:nvSpPr>
        <p:spPr/>
        <p:txBody>
          <a:bodyPr/>
          <a:lstStyle/>
          <a:p>
            <a:fld id="{E6DCFC6F-85A8-EE4E-8C0E-BB477190C486}" type="slidenum">
              <a:rPr lang="en-US" smtClean="0"/>
              <a:t>23</a:t>
            </a:fld>
            <a:endParaRPr lang="en-US"/>
          </a:p>
        </p:txBody>
      </p:sp>
    </p:spTree>
    <p:extLst>
      <p:ext uri="{BB962C8B-B14F-4D97-AF65-F5344CB8AC3E}">
        <p14:creationId xmlns:p14="http://schemas.microsoft.com/office/powerpoint/2010/main" val="3847100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a:xfrm>
            <a:off x="838201" y="1825624"/>
            <a:ext cx="3134709" cy="4399330"/>
          </a:xfrm>
        </p:spPr>
        <p:txBody>
          <a:bodyPr numCol="1">
            <a:noAutofit/>
          </a:bodyPr>
          <a:lstStyle/>
          <a:p>
            <a:pPr marL="400050" indent="-400050">
              <a:buFont typeface="+mj-lt"/>
              <a:buAutoNum type="romanUcPeriod" startAt="3"/>
            </a:pPr>
            <a:r>
              <a:rPr lang="en-US" sz="1400" b="1"/>
              <a:t>Correlation results and discussion</a:t>
            </a:r>
          </a:p>
          <a:p>
            <a:pPr lvl="1"/>
            <a:r>
              <a:rPr lang="en-US" sz="1400"/>
              <a:t>Fig 5: </a:t>
            </a:r>
          </a:p>
          <a:p>
            <a:pPr lvl="2"/>
            <a:r>
              <a:rPr lang="en-US" sz="1400"/>
              <a:t>Users with graduate degree tend to be future oriented and more neutral about their future</a:t>
            </a:r>
          </a:p>
        </p:txBody>
      </p:sp>
      <p:pic>
        <p:nvPicPr>
          <p:cNvPr id="13" name="Picture 12" descr="Graphical user interface, application, Teams&#10;&#10;Description automatically generated">
            <a:extLst>
              <a:ext uri="{FF2B5EF4-FFF2-40B4-BE49-F238E27FC236}">
                <a16:creationId xmlns:a16="http://schemas.microsoft.com/office/drawing/2014/main" id="{A184E728-B048-96B3-76E7-5112C55E516B}"/>
              </a:ext>
            </a:extLst>
          </p:cNvPr>
          <p:cNvPicPr>
            <a:picLocks noChangeAspect="1"/>
          </p:cNvPicPr>
          <p:nvPr/>
        </p:nvPicPr>
        <p:blipFill>
          <a:blip r:embed="rId3"/>
          <a:stretch>
            <a:fillRect/>
          </a:stretch>
        </p:blipFill>
        <p:spPr>
          <a:xfrm>
            <a:off x="4127938" y="1825624"/>
            <a:ext cx="7772400" cy="3127306"/>
          </a:xfrm>
          <a:prstGeom prst="rect">
            <a:avLst/>
          </a:prstGeom>
        </p:spPr>
      </p:pic>
      <p:sp>
        <p:nvSpPr>
          <p:cNvPr id="14" name="Slide Number Placeholder 13">
            <a:extLst>
              <a:ext uri="{FF2B5EF4-FFF2-40B4-BE49-F238E27FC236}">
                <a16:creationId xmlns:a16="http://schemas.microsoft.com/office/drawing/2014/main" id="{C821E74D-8439-D57D-9819-394A2708F310}"/>
              </a:ext>
            </a:extLst>
          </p:cNvPr>
          <p:cNvSpPr>
            <a:spLocks noGrp="1"/>
          </p:cNvSpPr>
          <p:nvPr>
            <p:ph type="sldNum" sz="quarter" idx="12"/>
          </p:nvPr>
        </p:nvSpPr>
        <p:spPr/>
        <p:txBody>
          <a:bodyPr/>
          <a:lstStyle/>
          <a:p>
            <a:fld id="{E6DCFC6F-85A8-EE4E-8C0E-BB477190C486}" type="slidenum">
              <a:rPr lang="en-US" smtClean="0"/>
              <a:t>24</a:t>
            </a:fld>
            <a:endParaRPr lang="en-US"/>
          </a:p>
        </p:txBody>
      </p:sp>
    </p:spTree>
    <p:extLst>
      <p:ext uri="{BB962C8B-B14F-4D97-AF65-F5344CB8AC3E}">
        <p14:creationId xmlns:p14="http://schemas.microsoft.com/office/powerpoint/2010/main" val="1999947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a:xfrm>
            <a:off x="838201" y="1825624"/>
            <a:ext cx="4101661" cy="2380616"/>
          </a:xfrm>
        </p:spPr>
        <p:txBody>
          <a:bodyPr numCol="1">
            <a:noAutofit/>
          </a:bodyPr>
          <a:lstStyle/>
          <a:p>
            <a:pPr marL="400050" indent="-400050">
              <a:buFont typeface="+mj-lt"/>
              <a:buAutoNum type="romanUcPeriod" startAt="3"/>
            </a:pPr>
            <a:r>
              <a:rPr lang="en-US" sz="1400" b="1"/>
              <a:t>Correlation results and discussion</a:t>
            </a:r>
          </a:p>
          <a:p>
            <a:pPr lvl="1"/>
            <a:r>
              <a:rPr lang="en-US" sz="1400"/>
              <a:t>Fig 6 to Fig 8:</a:t>
            </a:r>
          </a:p>
          <a:p>
            <a:pPr lvl="2"/>
            <a:r>
              <a:rPr lang="en-US" sz="1400"/>
              <a:t>Future negative people tend to be less joyful, sadder, more disgusted and more angry</a:t>
            </a:r>
          </a:p>
          <a:p>
            <a:pPr lvl="2"/>
            <a:r>
              <a:rPr lang="en-US" sz="1400"/>
              <a:t>Past negative people are more fearful</a:t>
            </a:r>
          </a:p>
          <a:p>
            <a:pPr marL="1314450" lvl="2" indent="-400050">
              <a:buFont typeface="+mj-lt"/>
              <a:buAutoNum type="romanUcPeriod" startAt="3"/>
            </a:pPr>
            <a:endParaRPr lang="en-US" sz="1400"/>
          </a:p>
        </p:txBody>
      </p:sp>
      <p:pic>
        <p:nvPicPr>
          <p:cNvPr id="8" name="Picture 7" descr="Graphical user interface, Teams&#10;&#10;Description automatically generated">
            <a:extLst>
              <a:ext uri="{FF2B5EF4-FFF2-40B4-BE49-F238E27FC236}">
                <a16:creationId xmlns:a16="http://schemas.microsoft.com/office/drawing/2014/main" id="{7F8164CC-A6B9-686F-6E4D-35EAECBD287A}"/>
              </a:ext>
            </a:extLst>
          </p:cNvPr>
          <p:cNvPicPr>
            <a:picLocks noChangeAspect="1"/>
          </p:cNvPicPr>
          <p:nvPr/>
        </p:nvPicPr>
        <p:blipFill>
          <a:blip r:embed="rId3"/>
          <a:stretch>
            <a:fillRect/>
          </a:stretch>
        </p:blipFill>
        <p:spPr>
          <a:xfrm>
            <a:off x="6096000" y="155081"/>
            <a:ext cx="5559950" cy="2145317"/>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C6B21B72-E50C-6017-616C-160B63EA3F5E}"/>
              </a:ext>
            </a:extLst>
          </p:cNvPr>
          <p:cNvPicPr>
            <a:picLocks noChangeAspect="1"/>
          </p:cNvPicPr>
          <p:nvPr/>
        </p:nvPicPr>
        <p:blipFill>
          <a:blip r:embed="rId4"/>
          <a:stretch>
            <a:fillRect/>
          </a:stretch>
        </p:blipFill>
        <p:spPr>
          <a:xfrm>
            <a:off x="6096000" y="2356340"/>
            <a:ext cx="5559950" cy="2145319"/>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0344E23B-B23E-59A4-9B2A-BEFE5714D33D}"/>
              </a:ext>
            </a:extLst>
          </p:cNvPr>
          <p:cNvPicPr>
            <a:picLocks noChangeAspect="1"/>
          </p:cNvPicPr>
          <p:nvPr/>
        </p:nvPicPr>
        <p:blipFill>
          <a:blip r:embed="rId5"/>
          <a:stretch>
            <a:fillRect/>
          </a:stretch>
        </p:blipFill>
        <p:spPr>
          <a:xfrm>
            <a:off x="6096000" y="4558500"/>
            <a:ext cx="5559950" cy="2145318"/>
          </a:xfrm>
          <a:prstGeom prst="rect">
            <a:avLst/>
          </a:prstGeom>
        </p:spPr>
      </p:pic>
      <p:sp>
        <p:nvSpPr>
          <p:cNvPr id="16" name="Slide Number Placeholder 15">
            <a:extLst>
              <a:ext uri="{FF2B5EF4-FFF2-40B4-BE49-F238E27FC236}">
                <a16:creationId xmlns:a16="http://schemas.microsoft.com/office/drawing/2014/main" id="{7CB6764F-E35B-E356-EBD9-C0CAA270C6C0}"/>
              </a:ext>
            </a:extLst>
          </p:cNvPr>
          <p:cNvSpPr>
            <a:spLocks noGrp="1"/>
          </p:cNvSpPr>
          <p:nvPr>
            <p:ph type="sldNum" sz="quarter" idx="12"/>
          </p:nvPr>
        </p:nvSpPr>
        <p:spPr/>
        <p:txBody>
          <a:bodyPr/>
          <a:lstStyle/>
          <a:p>
            <a:fld id="{E6DCFC6F-85A8-EE4E-8C0E-BB477190C486}" type="slidenum">
              <a:rPr lang="en-US" smtClean="0"/>
              <a:t>25</a:t>
            </a:fld>
            <a:endParaRPr lang="en-US"/>
          </a:p>
        </p:txBody>
      </p:sp>
    </p:spTree>
    <p:extLst>
      <p:ext uri="{BB962C8B-B14F-4D97-AF65-F5344CB8AC3E}">
        <p14:creationId xmlns:p14="http://schemas.microsoft.com/office/powerpoint/2010/main" val="3185843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Limitations and Future Scope</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p:txBody>
          <a:bodyPr>
            <a:normAutofit/>
          </a:bodyPr>
          <a:lstStyle/>
          <a:p>
            <a:pPr marL="400050" indent="-400050">
              <a:buFont typeface="+mj-lt"/>
              <a:buAutoNum type="romanUcPeriod"/>
            </a:pPr>
            <a:r>
              <a:rPr lang="en-US" sz="1400" b="1"/>
              <a:t>The paper doesn’t consider an atemporal class where the sentence has no time sense involved.</a:t>
            </a:r>
          </a:p>
          <a:p>
            <a:pPr lvl="1"/>
            <a:r>
              <a:rPr lang="en-US" sz="1400" b="0">
                <a:solidFill>
                  <a:srgbClr val="3366FF"/>
                </a:solidFill>
              </a:rPr>
              <a:t>“The color of this table is red” </a:t>
            </a:r>
            <a:r>
              <a:rPr lang="en-US" sz="1400" b="0"/>
              <a:t>has no time sense but may be classified as a an instance of the present.</a:t>
            </a:r>
          </a:p>
          <a:p>
            <a:pPr marL="342900" indent="-342900">
              <a:buFont typeface="+mj-lt"/>
              <a:buAutoNum type="romanUcPeriod"/>
            </a:pPr>
            <a:r>
              <a:rPr lang="en-US" sz="1400" b="1"/>
              <a:t>Some sentences have a present time sense, but it may be categorized in a separate class from the present.</a:t>
            </a:r>
          </a:p>
          <a:p>
            <a:pPr lvl="1"/>
            <a:r>
              <a:rPr lang="en-US" sz="1400">
                <a:solidFill>
                  <a:srgbClr val="3366FF"/>
                </a:solidFill>
              </a:rPr>
              <a:t>”You have this tendency to lie often.”</a:t>
            </a:r>
          </a:p>
          <a:p>
            <a:pPr marL="342900" indent="-342900">
              <a:buFont typeface="+mj-lt"/>
              <a:buAutoNum type="romanUcPeriod"/>
            </a:pPr>
            <a:r>
              <a:rPr lang="en-US" sz="1400" b="1"/>
              <a:t>Some sentences have either present or future orientation depending upon context in which the sentence is used.</a:t>
            </a:r>
          </a:p>
          <a:p>
            <a:pPr lvl="1"/>
            <a:r>
              <a:rPr lang="en-US" sz="1400">
                <a:solidFill>
                  <a:srgbClr val="3366FF"/>
                </a:solidFill>
              </a:rPr>
              <a:t>“He will think that she is pregnant.”</a:t>
            </a:r>
          </a:p>
          <a:p>
            <a:pPr marL="342900" indent="-342900">
              <a:buFont typeface="+mj-lt"/>
              <a:buAutoNum type="romanUcPeriod"/>
            </a:pPr>
            <a:r>
              <a:rPr lang="en-US" sz="1400" b="1"/>
              <a:t>Our method may suffer in terms of a user’s true identity (fake account). </a:t>
            </a:r>
          </a:p>
          <a:p>
            <a:pPr lvl="1"/>
            <a:r>
              <a:rPr lang="en-US" sz="1400"/>
              <a:t>Demographic correlation subject to differ depending upon demography itself.</a:t>
            </a:r>
          </a:p>
          <a:p>
            <a:pPr marL="342900" indent="-342900">
              <a:buFont typeface="+mj-lt"/>
              <a:buAutoNum type="romanUcPeriod"/>
            </a:pPr>
            <a:r>
              <a:rPr lang="en-US" sz="1400" b="1"/>
              <a:t>Future scope </a:t>
            </a:r>
          </a:p>
          <a:p>
            <a:pPr lvl="1"/>
            <a:r>
              <a:rPr lang="en-US" sz="1400"/>
              <a:t>Work on different demographics, focus on improve performance of temporal orientation classifier and sentiment classifier for this purpose.</a:t>
            </a:r>
          </a:p>
          <a:p>
            <a:pPr marL="342900" indent="-342900">
              <a:buFont typeface="+mj-lt"/>
              <a:buAutoNum type="romanUcPeriod"/>
            </a:pPr>
            <a:endParaRPr lang="en-US" sz="1400"/>
          </a:p>
        </p:txBody>
      </p:sp>
      <p:sp>
        <p:nvSpPr>
          <p:cNvPr id="4" name="Slide Number Placeholder 3">
            <a:extLst>
              <a:ext uri="{FF2B5EF4-FFF2-40B4-BE49-F238E27FC236}">
                <a16:creationId xmlns:a16="http://schemas.microsoft.com/office/drawing/2014/main" id="{AE9D7771-D24E-E115-EC8F-ACB1FD179525}"/>
              </a:ext>
            </a:extLst>
          </p:cNvPr>
          <p:cNvSpPr>
            <a:spLocks noGrp="1"/>
          </p:cNvSpPr>
          <p:nvPr>
            <p:ph type="sldNum" sz="quarter" idx="12"/>
          </p:nvPr>
        </p:nvSpPr>
        <p:spPr/>
        <p:txBody>
          <a:bodyPr/>
          <a:lstStyle/>
          <a:p>
            <a:fld id="{E6DCFC6F-85A8-EE4E-8C0E-BB477190C486}" type="slidenum">
              <a:rPr lang="en-US" smtClean="0"/>
              <a:t>26</a:t>
            </a:fld>
            <a:endParaRPr lang="en-US"/>
          </a:p>
        </p:txBody>
      </p:sp>
    </p:spTree>
    <p:extLst>
      <p:ext uri="{BB962C8B-B14F-4D97-AF65-F5344CB8AC3E}">
        <p14:creationId xmlns:p14="http://schemas.microsoft.com/office/powerpoint/2010/main" val="1620645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46A4-E2D9-92C8-7ECC-2B45FC2AB7EB}"/>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33BEA250-E244-5104-7BCD-309E89F0D525}"/>
              </a:ext>
            </a:extLst>
          </p:cNvPr>
          <p:cNvSpPr>
            <a:spLocks noGrp="1"/>
          </p:cNvSpPr>
          <p:nvPr>
            <p:ph idx="1"/>
          </p:nvPr>
        </p:nvSpPr>
        <p:spPr/>
        <p:txBody>
          <a:bodyPr>
            <a:normAutofit/>
          </a:bodyPr>
          <a:lstStyle/>
          <a:p>
            <a:r>
              <a:rPr lang="en-US" sz="1400" b="0"/>
              <a:t>The paper presented a first, large-scale study assessing unidimensional and bidimensional TP from social media language.</a:t>
            </a:r>
          </a:p>
          <a:p>
            <a:r>
              <a:rPr lang="en-US" sz="1400"/>
              <a:t>Extracting actual time information from tweets by tense to time disambiguation become the frontmost task as many tweets grammatical tense and syntactic time is not the same.</a:t>
            </a:r>
          </a:p>
          <a:p>
            <a:r>
              <a:rPr lang="en-US" sz="1400" b="0"/>
              <a:t>Temporal orientation classifier achieved acc</a:t>
            </a:r>
            <a:r>
              <a:rPr lang="en-US" sz="1400"/>
              <a:t>uracy of 78.8% on a manually annotated test set.</a:t>
            </a:r>
          </a:p>
          <a:p>
            <a:r>
              <a:rPr lang="en-US" sz="1400" b="0"/>
              <a:t>Approach demonstrate that computational techniques can be effectively leveraged to study human cognition like TP.</a:t>
            </a:r>
          </a:p>
          <a:p>
            <a:r>
              <a:rPr lang="en-US" sz="1400" b="0"/>
              <a:t>Introduced</a:t>
            </a:r>
            <a:r>
              <a:rPr lang="en-US" sz="1400"/>
              <a:t> bidimensional TP along with unidimensional TP.</a:t>
            </a:r>
          </a:p>
          <a:p>
            <a:r>
              <a:rPr lang="en-US" sz="1400"/>
              <a:t>Investigated relationship between users’ TP and age, education, and six basic emotions.</a:t>
            </a:r>
          </a:p>
          <a:p>
            <a:r>
              <a:rPr lang="en-US" sz="1400"/>
              <a:t>Further consideration</a:t>
            </a:r>
          </a:p>
          <a:p>
            <a:pPr lvl="1"/>
            <a:r>
              <a:rPr lang="en-US" sz="1400"/>
              <a:t>How people’s TP changes over their lifetime can be an interesting way to address effects of TP on health and psychology?</a:t>
            </a:r>
          </a:p>
          <a:p>
            <a:pPr marL="457200" lvl="1" indent="0">
              <a:buNone/>
            </a:pPr>
            <a:endParaRPr lang="en-US" sz="1400"/>
          </a:p>
        </p:txBody>
      </p:sp>
      <p:sp>
        <p:nvSpPr>
          <p:cNvPr id="4" name="Slide Number Placeholder 3">
            <a:extLst>
              <a:ext uri="{FF2B5EF4-FFF2-40B4-BE49-F238E27FC236}">
                <a16:creationId xmlns:a16="http://schemas.microsoft.com/office/drawing/2014/main" id="{FD4085FD-59F3-626A-14DB-D2EEBFEF0DA7}"/>
              </a:ext>
            </a:extLst>
          </p:cNvPr>
          <p:cNvSpPr>
            <a:spLocks noGrp="1"/>
          </p:cNvSpPr>
          <p:nvPr>
            <p:ph type="sldNum" sz="quarter" idx="12"/>
          </p:nvPr>
        </p:nvSpPr>
        <p:spPr/>
        <p:txBody>
          <a:bodyPr/>
          <a:lstStyle/>
          <a:p>
            <a:fld id="{E6DCFC6F-85A8-EE4E-8C0E-BB477190C486}" type="slidenum">
              <a:rPr lang="en-US" smtClean="0"/>
              <a:t>27</a:t>
            </a:fld>
            <a:endParaRPr lang="en-US"/>
          </a:p>
        </p:txBody>
      </p:sp>
    </p:spTree>
    <p:extLst>
      <p:ext uri="{BB962C8B-B14F-4D97-AF65-F5344CB8AC3E}">
        <p14:creationId xmlns:p14="http://schemas.microsoft.com/office/powerpoint/2010/main" val="84676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EF8F-3A1C-C232-951A-8EAF61661442}"/>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3FD83547-C4C5-6E8D-4EC7-34B839312792}"/>
              </a:ext>
            </a:extLst>
          </p:cNvPr>
          <p:cNvSpPr>
            <a:spLocks noGrp="1"/>
          </p:cNvSpPr>
          <p:nvPr>
            <p:ph idx="1"/>
          </p:nvPr>
        </p:nvSpPr>
        <p:spPr/>
        <p:txBody>
          <a:bodyPr>
            <a:normAutofit/>
          </a:bodyPr>
          <a:lstStyle/>
          <a:p>
            <a:pPr marL="342900" indent="-342900">
              <a:buClr>
                <a:schemeClr val="tx1"/>
              </a:buClr>
              <a:buFont typeface="+mj-lt"/>
              <a:buAutoNum type="arabicPeriod"/>
            </a:pPr>
            <a:r>
              <a:rPr lang="en-US" sz="1800"/>
              <a:t>Zimbardo, P. (2009, June. </a:t>
            </a:r>
            <a:r>
              <a:rPr lang="en-US" sz="1800" b="0" i="0" u="none" strike="noStrike">
                <a:effectLst/>
                <a:latin typeface="Inter"/>
              </a:rPr>
              <a:t>The psychology of time </a:t>
            </a:r>
            <a:r>
              <a:rPr lang="en-US" sz="1800"/>
              <a:t>TED Conferences.</a:t>
            </a:r>
          </a:p>
          <a:p>
            <a:pPr marL="0" indent="0">
              <a:buNone/>
            </a:pPr>
            <a:r>
              <a:rPr lang="en-US" sz="1800"/>
              <a:t>	</a:t>
            </a:r>
            <a:r>
              <a:rPr lang="en-US" sz="1800">
                <a:hlinkClick r:id="rId2"/>
              </a:rPr>
              <a:t>https://www.ted.com/talks/philip_zimbardo_the_psychology_of_time?language=en</a:t>
            </a:r>
            <a:endParaRPr lang="en-US" sz="1800"/>
          </a:p>
          <a:p>
            <a:pPr marL="342900" indent="-342900">
              <a:buFont typeface="+mj-lt"/>
              <a:buAutoNum type="arabicPeriod"/>
            </a:pPr>
            <a:r>
              <a:rPr lang="en-US" sz="1800">
                <a:hlinkClick r:id="rId3"/>
              </a:rPr>
              <a:t>https://www.superdatascience.com/blogs/recurrent-neural-networks-rnn-long-short-term-memory-lstm/</a:t>
            </a:r>
            <a:endParaRPr lang="en-US" sz="1800"/>
          </a:p>
          <a:p>
            <a:pPr marL="342900" indent="-342900">
              <a:buFont typeface="+mj-lt"/>
              <a:buAutoNum type="arabicPeriod"/>
            </a:pPr>
            <a:r>
              <a:rPr lang="en-US" sz="1800">
                <a:hlinkClick r:id="rId4"/>
              </a:rPr>
              <a:t>https://www.superdatascience.com/blogs/recurrent-neural-networks-rnn-the-vanishing-gradient-problem</a:t>
            </a:r>
            <a:endParaRPr lang="en-US" sz="1800"/>
          </a:p>
          <a:p>
            <a:pPr marL="342900" indent="-342900">
              <a:buFont typeface="+mj-lt"/>
              <a:buAutoNum type="arabicPeriod"/>
            </a:pPr>
            <a:endParaRPr lang="en-US" sz="1800"/>
          </a:p>
          <a:p>
            <a:pPr marL="0" indent="0">
              <a:buNone/>
            </a:pPr>
            <a:endParaRPr lang="en-US" sz="1800"/>
          </a:p>
          <a:p>
            <a:pPr marL="0" indent="0">
              <a:buNone/>
            </a:pPr>
            <a:endParaRPr lang="en-US" sz="1800"/>
          </a:p>
          <a:p>
            <a:pPr marL="0" indent="0">
              <a:buNone/>
            </a:pPr>
            <a:endParaRPr lang="en-US" sz="1800"/>
          </a:p>
        </p:txBody>
      </p:sp>
      <p:sp>
        <p:nvSpPr>
          <p:cNvPr id="4" name="Slide Number Placeholder 3">
            <a:extLst>
              <a:ext uri="{FF2B5EF4-FFF2-40B4-BE49-F238E27FC236}">
                <a16:creationId xmlns:a16="http://schemas.microsoft.com/office/drawing/2014/main" id="{5D3A5856-78F9-9D65-BB73-4BF7237D502D}"/>
              </a:ext>
            </a:extLst>
          </p:cNvPr>
          <p:cNvSpPr>
            <a:spLocks noGrp="1"/>
          </p:cNvSpPr>
          <p:nvPr>
            <p:ph type="sldNum" sz="quarter" idx="12"/>
          </p:nvPr>
        </p:nvSpPr>
        <p:spPr/>
        <p:txBody>
          <a:bodyPr/>
          <a:lstStyle/>
          <a:p>
            <a:fld id="{E6DCFC6F-85A8-EE4E-8C0E-BB477190C486}" type="slidenum">
              <a:rPr lang="en-US" smtClean="0"/>
              <a:t>28</a:t>
            </a:fld>
            <a:endParaRPr lang="en-US"/>
          </a:p>
        </p:txBody>
      </p:sp>
    </p:spTree>
    <p:extLst>
      <p:ext uri="{BB962C8B-B14F-4D97-AF65-F5344CB8AC3E}">
        <p14:creationId xmlns:p14="http://schemas.microsoft.com/office/powerpoint/2010/main" val="167802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F2E3-F401-71E5-39C2-8DC69A395114}"/>
              </a:ext>
            </a:extLst>
          </p:cNvPr>
          <p:cNvSpPr>
            <a:spLocks noGrp="1"/>
          </p:cNvSpPr>
          <p:nvPr>
            <p:ph type="title"/>
          </p:nvPr>
        </p:nvSpPr>
        <p:spPr/>
        <p:txBody>
          <a:bodyPr/>
          <a:lstStyle/>
          <a:p>
            <a:r>
              <a:rPr lang="en-US"/>
              <a:t>Agenda</a:t>
            </a:r>
          </a:p>
        </p:txBody>
      </p:sp>
      <p:sp>
        <p:nvSpPr>
          <p:cNvPr id="4" name="Content Placeholder 3">
            <a:extLst>
              <a:ext uri="{FF2B5EF4-FFF2-40B4-BE49-F238E27FC236}">
                <a16:creationId xmlns:a16="http://schemas.microsoft.com/office/drawing/2014/main" id="{0998B98A-35F8-FF54-B23E-BC5CAEAFAC54}"/>
              </a:ext>
            </a:extLst>
          </p:cNvPr>
          <p:cNvSpPr>
            <a:spLocks noGrp="1"/>
          </p:cNvSpPr>
          <p:nvPr>
            <p:ph idx="1"/>
          </p:nvPr>
        </p:nvSpPr>
        <p:spPr>
          <a:xfrm>
            <a:off x="838199" y="1825625"/>
            <a:ext cx="8360229" cy="4351338"/>
          </a:xfrm>
        </p:spPr>
        <p:txBody>
          <a:bodyPr>
            <a:noAutofit/>
          </a:bodyPr>
          <a:lstStyle/>
          <a:p>
            <a:pPr marL="571500" indent="-571500">
              <a:buFont typeface="+mj-lt"/>
              <a:buAutoNum type="romanUcPeriod"/>
            </a:pPr>
            <a:r>
              <a:rPr lang="en-US" sz="1400"/>
              <a:t>Introduction</a:t>
            </a:r>
          </a:p>
          <a:p>
            <a:pPr marL="1028700" lvl="1" indent="-571500">
              <a:buFont typeface="+mj-lt"/>
              <a:buAutoNum type="alphaUcPeriod"/>
            </a:pPr>
            <a:r>
              <a:rPr lang="en-US" sz="1400"/>
              <a:t>Time Perspective (TP)</a:t>
            </a:r>
          </a:p>
          <a:p>
            <a:pPr marL="1028700" lvl="1" indent="-571500">
              <a:buFont typeface="+mj-lt"/>
              <a:buAutoNum type="alphaUcPeriod"/>
            </a:pPr>
            <a:r>
              <a:rPr lang="en-US" sz="1400"/>
              <a:t>Measuring TP</a:t>
            </a:r>
          </a:p>
          <a:p>
            <a:pPr marL="1028700" lvl="1" indent="-571500">
              <a:buFont typeface="+mj-lt"/>
              <a:buAutoNum type="alphaUcPeriod"/>
            </a:pPr>
            <a:r>
              <a:rPr lang="en-US" sz="1400"/>
              <a:t>Contributions</a:t>
            </a:r>
          </a:p>
          <a:p>
            <a:pPr marL="571500" indent="-571500">
              <a:buFont typeface="+mj-lt"/>
              <a:buAutoNum type="romanUcPeriod"/>
            </a:pPr>
            <a:r>
              <a:rPr lang="en-US" sz="1400"/>
              <a:t>Methods</a:t>
            </a:r>
          </a:p>
          <a:p>
            <a:pPr marL="1028700" lvl="1" indent="-571500">
              <a:buFont typeface="+mj-lt"/>
              <a:buAutoNum type="alphaUcPeriod"/>
            </a:pPr>
            <a:r>
              <a:rPr lang="en-US" sz="1400"/>
              <a:t>Part I</a:t>
            </a:r>
          </a:p>
          <a:p>
            <a:pPr marL="1028700" lvl="1" indent="-571500">
              <a:buFont typeface="+mj-lt"/>
              <a:buAutoNum type="alphaUcPeriod"/>
            </a:pPr>
            <a:r>
              <a:rPr lang="en-US" sz="1400"/>
              <a:t>Part II</a:t>
            </a:r>
          </a:p>
          <a:p>
            <a:pPr marL="571500" indent="-571500">
              <a:buFont typeface="+mj-lt"/>
              <a:buAutoNum type="romanUcPeriod"/>
            </a:pPr>
            <a:r>
              <a:rPr lang="en-US" sz="1400"/>
              <a:t>Datasets</a:t>
            </a:r>
          </a:p>
          <a:p>
            <a:pPr marL="1028700" lvl="1" indent="-571500">
              <a:buFont typeface="+mj-lt"/>
              <a:buAutoNum type="alphaUcPeriod"/>
            </a:pPr>
            <a:r>
              <a:rPr lang="en-US" sz="1400"/>
              <a:t>Training set</a:t>
            </a:r>
          </a:p>
          <a:p>
            <a:pPr marL="1028700" lvl="1" indent="-571500">
              <a:buFont typeface="+mj-lt"/>
              <a:buAutoNum type="alphaUcPeriod"/>
            </a:pPr>
            <a:r>
              <a:rPr lang="en-US" sz="1400"/>
              <a:t>User-level test set</a:t>
            </a:r>
          </a:p>
          <a:p>
            <a:pPr marL="571500" indent="-571500">
              <a:buFont typeface="+mj-lt"/>
              <a:buAutoNum type="romanUcPeriod"/>
            </a:pPr>
            <a:r>
              <a:rPr lang="en-US" sz="1400"/>
              <a:t>Results</a:t>
            </a:r>
          </a:p>
          <a:p>
            <a:pPr marL="1028700" lvl="1" indent="-571500">
              <a:buFont typeface="+mj-lt"/>
              <a:buAutoNum type="alphaUcPeriod"/>
            </a:pPr>
            <a:r>
              <a:rPr lang="en-US" sz="1400"/>
              <a:t>Results of temporal orientation classification</a:t>
            </a:r>
          </a:p>
          <a:p>
            <a:pPr marL="1028700" lvl="1" indent="-571500">
              <a:buFont typeface="+mj-lt"/>
              <a:buAutoNum type="alphaUcPeriod"/>
            </a:pPr>
            <a:r>
              <a:rPr lang="en-US" sz="1400"/>
              <a:t>Results of user-level TP</a:t>
            </a:r>
          </a:p>
          <a:p>
            <a:pPr marL="1028700" lvl="1" indent="-571500">
              <a:buFont typeface="+mj-lt"/>
              <a:buAutoNum type="alphaUcPeriod"/>
            </a:pPr>
            <a:r>
              <a:rPr lang="en-US" sz="1400"/>
              <a:t>Correlation results and discussion</a:t>
            </a:r>
          </a:p>
          <a:p>
            <a:pPr marL="571500" indent="-571500">
              <a:buFont typeface="+mj-lt"/>
              <a:buAutoNum type="romanUcPeriod"/>
            </a:pPr>
            <a:r>
              <a:rPr lang="en-US" sz="1400"/>
              <a:t>Limitation and future scope</a:t>
            </a:r>
          </a:p>
          <a:p>
            <a:pPr marL="571500" indent="-571500">
              <a:buFont typeface="+mj-lt"/>
              <a:buAutoNum type="romanUcPeriod"/>
            </a:pPr>
            <a:r>
              <a:rPr lang="en-US" sz="1400"/>
              <a:t>Conclusion</a:t>
            </a:r>
          </a:p>
          <a:p>
            <a:endParaRPr lang="en-US" sz="1400"/>
          </a:p>
        </p:txBody>
      </p:sp>
      <p:sp>
        <p:nvSpPr>
          <p:cNvPr id="5" name="Slide Number Placeholder 4">
            <a:extLst>
              <a:ext uri="{FF2B5EF4-FFF2-40B4-BE49-F238E27FC236}">
                <a16:creationId xmlns:a16="http://schemas.microsoft.com/office/drawing/2014/main" id="{55F95A83-9B07-6BEB-1B11-87193A5317EC}"/>
              </a:ext>
            </a:extLst>
          </p:cNvPr>
          <p:cNvSpPr>
            <a:spLocks noGrp="1"/>
          </p:cNvSpPr>
          <p:nvPr>
            <p:ph type="sldNum" sz="quarter" idx="12"/>
          </p:nvPr>
        </p:nvSpPr>
        <p:spPr/>
        <p:txBody>
          <a:bodyPr/>
          <a:lstStyle/>
          <a:p>
            <a:fld id="{E6DCFC6F-85A8-EE4E-8C0E-BB477190C486}" type="slidenum">
              <a:rPr lang="en-US" smtClean="0"/>
              <a:t>3</a:t>
            </a:fld>
            <a:endParaRPr lang="en-US"/>
          </a:p>
        </p:txBody>
      </p:sp>
    </p:spTree>
    <p:extLst>
      <p:ext uri="{BB962C8B-B14F-4D97-AF65-F5344CB8AC3E}">
        <p14:creationId xmlns:p14="http://schemas.microsoft.com/office/powerpoint/2010/main" val="1713386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D6133-3889-4322-E9CF-A85B69212715}"/>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6FFB02DF-07FE-0E2A-EE71-5A65C65994C3}"/>
              </a:ext>
            </a:extLst>
          </p:cNvPr>
          <p:cNvSpPr>
            <a:spLocks noGrp="1"/>
          </p:cNvSpPr>
          <p:nvPr>
            <p:ph idx="1"/>
          </p:nvPr>
        </p:nvSpPr>
        <p:spPr>
          <a:xfrm>
            <a:off x="838200" y="1825625"/>
            <a:ext cx="5593080" cy="4351338"/>
          </a:xfrm>
        </p:spPr>
        <p:txBody>
          <a:bodyPr>
            <a:normAutofit/>
          </a:bodyPr>
          <a:lstStyle/>
          <a:p>
            <a:pPr marL="0" indent="0">
              <a:lnSpc>
                <a:spcPct val="100000"/>
              </a:lnSpc>
              <a:buNone/>
            </a:pPr>
            <a:r>
              <a:rPr lang="en-US" sz="1400" b="1"/>
              <a:t>Time Perspective (TP): </a:t>
            </a:r>
            <a:r>
              <a:rPr lang="en-US" sz="1400"/>
              <a:t>the study of how individuals divide the flow of human experience into different time frames or time zones – automatically and non-consciously.</a:t>
            </a:r>
            <a:endParaRPr lang="en-US" sz="1400" baseline="30000"/>
          </a:p>
          <a:p>
            <a:pPr>
              <a:lnSpc>
                <a:spcPct val="100000"/>
              </a:lnSpc>
            </a:pPr>
            <a:r>
              <a:rPr lang="en-US" sz="1400"/>
              <a:t>Varies between individual’s upbringing, socialization, culture, education.</a:t>
            </a:r>
          </a:p>
          <a:p>
            <a:pPr>
              <a:lnSpc>
                <a:spcPct val="100000"/>
              </a:lnSpc>
            </a:pPr>
            <a:r>
              <a:rPr lang="en-US" sz="1400"/>
              <a:t>In turn, TP is influential and is proven by previous studies to impact behavior, attitudes, emotions, educational achievements, and so on.</a:t>
            </a:r>
          </a:p>
          <a:p>
            <a:pPr marL="0" indent="0">
              <a:lnSpc>
                <a:spcPct val="100000"/>
              </a:lnSpc>
              <a:buNone/>
            </a:pPr>
            <a:r>
              <a:rPr lang="en-US" sz="1400"/>
              <a:t>E.g., A kid delays immediate gratification with a promise of getting more candies on Halloween. The kid could be described as to have a “future-oriented” time perspective.</a:t>
            </a:r>
          </a:p>
        </p:txBody>
      </p:sp>
      <p:sp>
        <p:nvSpPr>
          <p:cNvPr id="6" name="Slide Number Placeholder 5">
            <a:extLst>
              <a:ext uri="{FF2B5EF4-FFF2-40B4-BE49-F238E27FC236}">
                <a16:creationId xmlns:a16="http://schemas.microsoft.com/office/drawing/2014/main" id="{3229376A-7405-3023-916D-83821DF6F1E1}"/>
              </a:ext>
            </a:extLst>
          </p:cNvPr>
          <p:cNvSpPr>
            <a:spLocks noGrp="1"/>
          </p:cNvSpPr>
          <p:nvPr>
            <p:ph type="sldNum" sz="quarter" idx="12"/>
          </p:nvPr>
        </p:nvSpPr>
        <p:spPr/>
        <p:txBody>
          <a:bodyPr/>
          <a:lstStyle/>
          <a:p>
            <a:fld id="{E6DCFC6F-85A8-EE4E-8C0E-BB477190C486}" type="slidenum">
              <a:rPr lang="en-US" smtClean="0"/>
              <a:t>4</a:t>
            </a:fld>
            <a:endParaRPr lang="en-US"/>
          </a:p>
        </p:txBody>
      </p:sp>
      <p:pic>
        <p:nvPicPr>
          <p:cNvPr id="1028" name="Picture 4" descr="Kids Across the Nation Just Voted for Their Favorite Halloween Candy—Here's  Which Sweet Earned First Place | Martha Stewart">
            <a:extLst>
              <a:ext uri="{FF2B5EF4-FFF2-40B4-BE49-F238E27FC236}">
                <a16:creationId xmlns:a16="http://schemas.microsoft.com/office/drawing/2014/main" id="{02BE299A-E65B-5C6A-4159-4995AC9E6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139" y="1825625"/>
            <a:ext cx="5342861" cy="35619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0F7D6E-CFC1-BD34-CEEC-EDC830E8C4DE}"/>
              </a:ext>
            </a:extLst>
          </p:cNvPr>
          <p:cNvSpPr txBox="1"/>
          <p:nvPr/>
        </p:nvSpPr>
        <p:spPr>
          <a:xfrm>
            <a:off x="6757699" y="5414747"/>
            <a:ext cx="2028119" cy="215444"/>
          </a:xfrm>
          <a:prstGeom prst="rect">
            <a:avLst/>
          </a:prstGeom>
          <a:noFill/>
        </p:spPr>
        <p:txBody>
          <a:bodyPr wrap="none" rtlCol="0">
            <a:spAutoFit/>
          </a:bodyPr>
          <a:lstStyle/>
          <a:p>
            <a:r>
              <a:rPr lang="en-US" sz="800">
                <a:latin typeface="IBM Plex Sans" panose="020B0503050203000203" pitchFamily="34" charset="0"/>
              </a:rPr>
              <a:t>Photo: MEDIAPHOTOS / GETTY IMAGES</a:t>
            </a:r>
          </a:p>
        </p:txBody>
      </p:sp>
    </p:spTree>
    <p:extLst>
      <p:ext uri="{BB962C8B-B14F-4D97-AF65-F5344CB8AC3E}">
        <p14:creationId xmlns:p14="http://schemas.microsoft.com/office/powerpoint/2010/main" val="3792399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7D90-1822-023D-6143-B40564521321}"/>
              </a:ext>
            </a:extLst>
          </p:cNvPr>
          <p:cNvSpPr>
            <a:spLocks noGrp="1"/>
          </p:cNvSpPr>
          <p:nvPr>
            <p:ph type="title"/>
          </p:nvPr>
        </p:nvSpPr>
        <p:spPr/>
        <p:txBody>
          <a:bodyPr/>
          <a:lstStyle/>
          <a:p>
            <a:r>
              <a:rPr lang="en-US"/>
              <a:t>Measuring TP</a:t>
            </a:r>
          </a:p>
        </p:txBody>
      </p:sp>
      <p:sp>
        <p:nvSpPr>
          <p:cNvPr id="3" name="Slide Number Placeholder 2">
            <a:extLst>
              <a:ext uri="{FF2B5EF4-FFF2-40B4-BE49-F238E27FC236}">
                <a16:creationId xmlns:a16="http://schemas.microsoft.com/office/drawing/2014/main" id="{CCD70FCC-D5A0-6235-2423-196056466DFA}"/>
              </a:ext>
            </a:extLst>
          </p:cNvPr>
          <p:cNvSpPr>
            <a:spLocks noGrp="1"/>
          </p:cNvSpPr>
          <p:nvPr>
            <p:ph type="sldNum" sz="quarter" idx="12"/>
          </p:nvPr>
        </p:nvSpPr>
        <p:spPr/>
        <p:txBody>
          <a:bodyPr/>
          <a:lstStyle/>
          <a:p>
            <a:fld id="{E6DCFC6F-85A8-EE4E-8C0E-BB477190C486}" type="slidenum">
              <a:rPr lang="en-US" smtClean="0"/>
              <a:t>5</a:t>
            </a:fld>
            <a:endParaRPr lang="en-US"/>
          </a:p>
        </p:txBody>
      </p:sp>
      <p:graphicFrame>
        <p:nvGraphicFramePr>
          <p:cNvPr id="7" name="Content Placeholder 6">
            <a:extLst>
              <a:ext uri="{FF2B5EF4-FFF2-40B4-BE49-F238E27FC236}">
                <a16:creationId xmlns:a16="http://schemas.microsoft.com/office/drawing/2014/main" id="{7027A395-ED95-3A48-271B-35150B94D2D9}"/>
              </a:ext>
            </a:extLst>
          </p:cNvPr>
          <p:cNvGraphicFramePr>
            <a:graphicFrameLocks noGrp="1"/>
          </p:cNvGraphicFramePr>
          <p:nvPr>
            <p:ph idx="1"/>
            <p:extLst>
              <p:ext uri="{D42A27DB-BD31-4B8C-83A1-F6EECF244321}">
                <p14:modId xmlns:p14="http://schemas.microsoft.com/office/powerpoint/2010/main" val="2223749771"/>
              </p:ext>
            </p:extLst>
          </p:nvPr>
        </p:nvGraphicFramePr>
        <p:xfrm>
          <a:off x="9149080" y="1027906"/>
          <a:ext cx="1600200" cy="2001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6">
            <a:extLst>
              <a:ext uri="{FF2B5EF4-FFF2-40B4-BE49-F238E27FC236}">
                <a16:creationId xmlns:a16="http://schemas.microsoft.com/office/drawing/2014/main" id="{4D83B33B-B6BE-642E-C5BC-C35DC7D7F425}"/>
              </a:ext>
            </a:extLst>
          </p:cNvPr>
          <p:cNvGraphicFramePr>
            <a:graphicFrameLocks/>
          </p:cNvGraphicFramePr>
          <p:nvPr>
            <p:extLst>
              <p:ext uri="{D42A27DB-BD31-4B8C-83A1-F6EECF244321}">
                <p14:modId xmlns:p14="http://schemas.microsoft.com/office/powerpoint/2010/main" val="231324938"/>
              </p:ext>
            </p:extLst>
          </p:nvPr>
        </p:nvGraphicFramePr>
        <p:xfrm>
          <a:off x="8610600" y="3951288"/>
          <a:ext cx="2799080" cy="18923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Content Placeholder 2">
            <a:extLst>
              <a:ext uri="{FF2B5EF4-FFF2-40B4-BE49-F238E27FC236}">
                <a16:creationId xmlns:a16="http://schemas.microsoft.com/office/drawing/2014/main" id="{D821950F-A7C8-FBCF-FF7B-31EB6F60E7B8}"/>
              </a:ext>
            </a:extLst>
          </p:cNvPr>
          <p:cNvSpPr txBox="1">
            <a:spLocks/>
          </p:cNvSpPr>
          <p:nvPr/>
        </p:nvSpPr>
        <p:spPr>
          <a:xfrm>
            <a:off x="838200" y="1825625"/>
            <a:ext cx="684276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3366FF"/>
              </a:buClr>
              <a:buFont typeface="Arial" panose="020B0604020202020204" pitchFamily="34" charset="0"/>
              <a:buChar char="•"/>
              <a:defRPr sz="2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Clr>
                <a:srgbClr val="3366FF"/>
              </a:buClr>
              <a:buFont typeface="Arial" panose="020B0604020202020204" pitchFamily="34" charset="0"/>
              <a:buChar char="•"/>
              <a:defRPr sz="24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Clr>
                <a:srgbClr val="3366FF"/>
              </a:buClr>
              <a:buFont typeface="Arial" panose="020B0604020202020204" pitchFamily="34" charset="0"/>
              <a:buChar char="•"/>
              <a:defRPr sz="20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Clr>
                <a:srgbClr val="3366FF"/>
              </a:buClr>
              <a:buFont typeface="Arial" panose="020B0604020202020204" pitchFamily="34" charset="0"/>
              <a:buChar char="•"/>
              <a:defRPr sz="18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Clr>
                <a:srgbClr val="3366FF"/>
              </a:buClr>
              <a:buFont typeface="Arial" panose="020B0604020202020204" pitchFamily="34" charset="0"/>
              <a:buChar char="•"/>
              <a:defRPr sz="18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en-US" sz="1400"/>
              <a:t>Unidimensional TP vs Bidimensional TP</a:t>
            </a:r>
          </a:p>
          <a:p>
            <a:pPr marL="342900" indent="-342900">
              <a:lnSpc>
                <a:spcPct val="100000"/>
              </a:lnSpc>
              <a:buFont typeface="+mj-lt"/>
              <a:buAutoNum type="arabicPeriod"/>
            </a:pPr>
            <a:r>
              <a:rPr lang="en-US" sz="1400"/>
              <a:t>Zimbardo Time Perspective Inventory (ZTPI) is the most common measure of TP</a:t>
            </a:r>
          </a:p>
          <a:p>
            <a:pPr lvl="1">
              <a:lnSpc>
                <a:spcPct val="100000"/>
              </a:lnSpc>
            </a:pPr>
            <a:r>
              <a:rPr lang="en-US" sz="1400"/>
              <a:t>ZTPI considers TP as bi-dimensional construct:</a:t>
            </a:r>
          </a:p>
          <a:p>
            <a:pPr lvl="2">
              <a:lnSpc>
                <a:spcPct val="100000"/>
              </a:lnSpc>
            </a:pPr>
            <a:r>
              <a:rPr lang="en-US" sz="1400"/>
              <a:t>temporal orientation (past, present, future)</a:t>
            </a:r>
          </a:p>
          <a:p>
            <a:pPr lvl="2">
              <a:lnSpc>
                <a:spcPct val="100000"/>
              </a:lnSpc>
            </a:pPr>
            <a:r>
              <a:rPr lang="en-US" sz="1400"/>
              <a:t>valence dimension (positive, negative, neutral)</a:t>
            </a:r>
          </a:p>
          <a:p>
            <a:pPr marL="342900" indent="-342900">
              <a:lnSpc>
                <a:spcPct val="100000"/>
              </a:lnSpc>
              <a:buFont typeface="+mj-lt"/>
              <a:buAutoNum type="arabicPeriod"/>
            </a:pPr>
            <a:r>
              <a:rPr lang="en-US" sz="1400"/>
              <a:t>Language-based assessments using NLP.</a:t>
            </a:r>
          </a:p>
          <a:p>
            <a:pPr lvl="1">
              <a:lnSpc>
                <a:spcPct val="100000"/>
              </a:lnSpc>
            </a:pPr>
            <a:r>
              <a:rPr lang="en-US" sz="1400"/>
              <a:t>Twitter allows easy access to vast amount of text for research via tweets.</a:t>
            </a:r>
          </a:p>
          <a:p>
            <a:pPr lvl="1">
              <a:lnSpc>
                <a:spcPct val="100000"/>
              </a:lnSpc>
            </a:pPr>
            <a:r>
              <a:rPr lang="en-US" sz="1400">
                <a:highlight>
                  <a:srgbClr val="FFFF00"/>
                </a:highlight>
              </a:rPr>
              <a:t>Problem:</a:t>
            </a:r>
            <a:r>
              <a:rPr lang="en-US" sz="1400"/>
              <a:t> syntactic tense does not always equate to semantic time.</a:t>
            </a:r>
          </a:p>
          <a:p>
            <a:pPr lvl="2">
              <a:lnSpc>
                <a:spcPct val="100000"/>
              </a:lnSpc>
            </a:pPr>
            <a:r>
              <a:rPr lang="en-US" sz="1400">
                <a:solidFill>
                  <a:srgbClr val="3366FF"/>
                </a:solidFill>
              </a:rPr>
              <a:t>“I need your help in the upcoming activity of our group.”</a:t>
            </a:r>
          </a:p>
          <a:p>
            <a:pPr lvl="2">
              <a:lnSpc>
                <a:spcPct val="100000"/>
              </a:lnSpc>
            </a:pPr>
            <a:r>
              <a:rPr lang="en-US" sz="1400"/>
              <a:t>The tense is </a:t>
            </a:r>
            <a:r>
              <a:rPr lang="en-US" sz="1400" i="1"/>
              <a:t>present</a:t>
            </a:r>
            <a:r>
              <a:rPr lang="en-US" sz="1400"/>
              <a:t>, but the intended temporal orientation is </a:t>
            </a:r>
            <a:r>
              <a:rPr lang="en-US" sz="1400" i="1"/>
              <a:t>future</a:t>
            </a:r>
            <a:r>
              <a:rPr lang="en-US" sz="1400"/>
              <a:t>.</a:t>
            </a:r>
          </a:p>
          <a:p>
            <a:pPr lvl="1">
              <a:lnSpc>
                <a:spcPct val="100000"/>
              </a:lnSpc>
            </a:pPr>
            <a:r>
              <a:rPr lang="en-US" sz="1400"/>
              <a:t>The paper proposes a robust method that would be able to capture actual temporal orientation from sentences automatically.</a:t>
            </a:r>
          </a:p>
          <a:p>
            <a:pPr>
              <a:lnSpc>
                <a:spcPct val="100000"/>
              </a:lnSpc>
            </a:pPr>
            <a:endParaRPr lang="en-US" sz="1400"/>
          </a:p>
        </p:txBody>
      </p:sp>
      <p:sp>
        <p:nvSpPr>
          <p:cNvPr id="15" name="TextBox 14">
            <a:extLst>
              <a:ext uri="{FF2B5EF4-FFF2-40B4-BE49-F238E27FC236}">
                <a16:creationId xmlns:a16="http://schemas.microsoft.com/office/drawing/2014/main" id="{707F2C37-4B08-FBC4-79A4-8E6381CE424C}"/>
              </a:ext>
            </a:extLst>
          </p:cNvPr>
          <p:cNvSpPr txBox="1"/>
          <p:nvPr/>
        </p:nvSpPr>
        <p:spPr>
          <a:xfrm>
            <a:off x="9179736" y="617298"/>
            <a:ext cx="1604927" cy="307777"/>
          </a:xfrm>
          <a:prstGeom prst="rect">
            <a:avLst/>
          </a:prstGeom>
          <a:noFill/>
        </p:spPr>
        <p:txBody>
          <a:bodyPr wrap="none" rtlCol="0">
            <a:spAutoFit/>
          </a:bodyPr>
          <a:lstStyle/>
          <a:p>
            <a:r>
              <a:rPr lang="en-US" sz="1400"/>
              <a:t>Uni-dimensional TP</a:t>
            </a:r>
          </a:p>
        </p:txBody>
      </p:sp>
      <p:sp>
        <p:nvSpPr>
          <p:cNvPr id="16" name="TextBox 15">
            <a:extLst>
              <a:ext uri="{FF2B5EF4-FFF2-40B4-BE49-F238E27FC236}">
                <a16:creationId xmlns:a16="http://schemas.microsoft.com/office/drawing/2014/main" id="{55454E83-66AF-2E08-6F7C-B325857CCBE0}"/>
              </a:ext>
            </a:extLst>
          </p:cNvPr>
          <p:cNvSpPr txBox="1"/>
          <p:nvPr/>
        </p:nvSpPr>
        <p:spPr>
          <a:xfrm>
            <a:off x="9202822" y="3561853"/>
            <a:ext cx="1492716" cy="307777"/>
          </a:xfrm>
          <a:prstGeom prst="rect">
            <a:avLst/>
          </a:prstGeom>
          <a:noFill/>
        </p:spPr>
        <p:txBody>
          <a:bodyPr wrap="none" rtlCol="0">
            <a:spAutoFit/>
          </a:bodyPr>
          <a:lstStyle>
            <a:defPPr>
              <a:defRPr lang="en-US"/>
            </a:defPPr>
            <a:lvl1pPr>
              <a:defRPr sz="1400"/>
            </a:lvl1pPr>
          </a:lstStyle>
          <a:p>
            <a:r>
              <a:rPr lang="en-US"/>
              <a:t>Bi-dimensional TP</a:t>
            </a:r>
          </a:p>
        </p:txBody>
      </p:sp>
    </p:spTree>
    <p:extLst>
      <p:ext uri="{BB962C8B-B14F-4D97-AF65-F5344CB8AC3E}">
        <p14:creationId xmlns:p14="http://schemas.microsoft.com/office/powerpoint/2010/main" val="707203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C193-F598-4A08-590E-C22E1F13572F}"/>
              </a:ext>
            </a:extLst>
          </p:cNvPr>
          <p:cNvSpPr>
            <a:spLocks noGrp="1"/>
          </p:cNvSpPr>
          <p:nvPr>
            <p:ph type="title"/>
          </p:nvPr>
        </p:nvSpPr>
        <p:spPr/>
        <p:txBody>
          <a:bodyPr/>
          <a:lstStyle/>
          <a:p>
            <a:r>
              <a:rPr lang="en-US"/>
              <a:t>Contributions</a:t>
            </a:r>
          </a:p>
        </p:txBody>
      </p:sp>
      <p:sp>
        <p:nvSpPr>
          <p:cNvPr id="3" name="Content Placeholder 2">
            <a:extLst>
              <a:ext uri="{FF2B5EF4-FFF2-40B4-BE49-F238E27FC236}">
                <a16:creationId xmlns:a16="http://schemas.microsoft.com/office/drawing/2014/main" id="{091A07FD-221D-F094-C2A0-81A1D2105732}"/>
              </a:ext>
            </a:extLst>
          </p:cNvPr>
          <p:cNvSpPr>
            <a:spLocks noGrp="1"/>
          </p:cNvSpPr>
          <p:nvPr>
            <p:ph idx="1"/>
          </p:nvPr>
        </p:nvSpPr>
        <p:spPr/>
        <p:txBody>
          <a:bodyPr>
            <a:normAutofit/>
          </a:bodyPr>
          <a:lstStyle/>
          <a:p>
            <a:pPr marL="0" indent="0">
              <a:buNone/>
            </a:pPr>
            <a:r>
              <a:rPr lang="en-US" sz="1400" b="1"/>
              <a:t>A summary</a:t>
            </a:r>
          </a:p>
          <a:p>
            <a:pPr marL="400050" indent="-400050">
              <a:buFont typeface="+mj-lt"/>
              <a:buAutoNum type="romanUcPeriod"/>
            </a:pPr>
            <a:r>
              <a:rPr lang="en-US" sz="1400"/>
              <a:t>Present a method to resolve grammatical tense of users’ tweets into actual time by measuring temporal orientation from tweets.</a:t>
            </a:r>
          </a:p>
          <a:p>
            <a:pPr marL="400050" indent="-400050">
              <a:buFont typeface="+mj-lt"/>
              <a:buAutoNum type="romanUcPeriod"/>
            </a:pPr>
            <a:r>
              <a:rPr lang="en-US" sz="1400"/>
              <a:t>Propose a minimally supervised approach for temporal orientation framework that leverages a large quantity of unlabeled data and requires no hand-annotated training corpora.</a:t>
            </a:r>
          </a:p>
          <a:p>
            <a:pPr marL="400050" indent="-400050">
              <a:buFont typeface="+mj-lt"/>
              <a:buAutoNum type="romanUcPeriod"/>
            </a:pPr>
            <a:r>
              <a:rPr lang="en-US" sz="1400"/>
              <a:t>Use this method to get the temporal orientation from tweets for a large number of Twitter users and then aggregate over users to obtain users’ unidimensional-TP.</a:t>
            </a:r>
          </a:p>
          <a:p>
            <a:pPr marL="400050" indent="-400050">
              <a:buFont typeface="+mj-lt"/>
              <a:buAutoNum type="romanUcPeriod"/>
            </a:pPr>
            <a:r>
              <a:rPr lang="en-US" sz="1400"/>
              <a:t>Introduce the valence dimension to assess user’s bidimensional-TP.</a:t>
            </a:r>
          </a:p>
          <a:p>
            <a:pPr marL="400050" indent="-400050">
              <a:buFont typeface="+mj-lt"/>
              <a:buAutoNum type="romanUcPeriod"/>
            </a:pPr>
            <a:r>
              <a:rPr lang="en-US" sz="1400"/>
              <a:t>Explore relationship between Twitter users’ TP and demographics and six basic emotions on a large scale.</a:t>
            </a:r>
          </a:p>
        </p:txBody>
      </p:sp>
      <p:sp>
        <p:nvSpPr>
          <p:cNvPr id="4" name="Slide Number Placeholder 3">
            <a:extLst>
              <a:ext uri="{FF2B5EF4-FFF2-40B4-BE49-F238E27FC236}">
                <a16:creationId xmlns:a16="http://schemas.microsoft.com/office/drawing/2014/main" id="{9F6CDB24-E677-F1D0-AD6C-484AFF51BE33}"/>
              </a:ext>
            </a:extLst>
          </p:cNvPr>
          <p:cNvSpPr>
            <a:spLocks noGrp="1"/>
          </p:cNvSpPr>
          <p:nvPr>
            <p:ph type="sldNum" sz="quarter" idx="12"/>
          </p:nvPr>
        </p:nvSpPr>
        <p:spPr/>
        <p:txBody>
          <a:bodyPr/>
          <a:lstStyle/>
          <a:p>
            <a:fld id="{E6DCFC6F-85A8-EE4E-8C0E-BB477190C486}" type="slidenum">
              <a:rPr lang="en-US" smtClean="0"/>
              <a:t>6</a:t>
            </a:fld>
            <a:endParaRPr lang="en-US"/>
          </a:p>
        </p:txBody>
      </p:sp>
    </p:spTree>
    <p:extLst>
      <p:ext uri="{BB962C8B-B14F-4D97-AF65-F5344CB8AC3E}">
        <p14:creationId xmlns:p14="http://schemas.microsoft.com/office/powerpoint/2010/main" val="3767211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A3D9-5E6E-6255-1A0B-D16BDB813208}"/>
              </a:ext>
            </a:extLst>
          </p:cNvPr>
          <p:cNvSpPr>
            <a:spLocks noGrp="1"/>
          </p:cNvSpPr>
          <p:nvPr>
            <p:ph type="title"/>
          </p:nvPr>
        </p:nvSpPr>
        <p:spPr/>
        <p:txBody>
          <a:bodyPr/>
          <a:lstStyle/>
          <a:p>
            <a:r>
              <a:rPr lang="en-US"/>
              <a:t>Method Overview</a:t>
            </a:r>
          </a:p>
        </p:txBody>
      </p:sp>
      <p:graphicFrame>
        <p:nvGraphicFramePr>
          <p:cNvPr id="5" name="Content Placeholder 2">
            <a:extLst>
              <a:ext uri="{FF2B5EF4-FFF2-40B4-BE49-F238E27FC236}">
                <a16:creationId xmlns:a16="http://schemas.microsoft.com/office/drawing/2014/main" id="{F222B043-5E55-5C06-2B6D-92BD7D5C9699}"/>
              </a:ext>
            </a:extLst>
          </p:cNvPr>
          <p:cNvGraphicFramePr>
            <a:graphicFrameLocks noGrp="1"/>
          </p:cNvGraphicFramePr>
          <p:nvPr>
            <p:ph idx="1"/>
            <p:extLst>
              <p:ext uri="{D42A27DB-BD31-4B8C-83A1-F6EECF244321}">
                <p14:modId xmlns:p14="http://schemas.microsoft.com/office/powerpoint/2010/main" val="26103407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87CCDAF-610F-F269-E504-FABDCDBA40E1}"/>
              </a:ext>
            </a:extLst>
          </p:cNvPr>
          <p:cNvSpPr>
            <a:spLocks noGrp="1"/>
          </p:cNvSpPr>
          <p:nvPr>
            <p:ph type="sldNum" sz="quarter" idx="12"/>
          </p:nvPr>
        </p:nvSpPr>
        <p:spPr/>
        <p:txBody>
          <a:bodyPr/>
          <a:lstStyle/>
          <a:p>
            <a:fld id="{E6DCFC6F-85A8-EE4E-8C0E-BB477190C486}" type="slidenum">
              <a:rPr lang="en-US" smtClean="0"/>
              <a:t>7</a:t>
            </a:fld>
            <a:endParaRPr lang="en-US"/>
          </a:p>
        </p:txBody>
      </p:sp>
    </p:spTree>
    <p:extLst>
      <p:ext uri="{BB962C8B-B14F-4D97-AF65-F5344CB8AC3E}">
        <p14:creationId xmlns:p14="http://schemas.microsoft.com/office/powerpoint/2010/main" val="2967430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A3D9-5E6E-6255-1A0B-D16BDB813208}"/>
              </a:ext>
            </a:extLst>
          </p:cNvPr>
          <p:cNvSpPr>
            <a:spLocks noGrp="1"/>
          </p:cNvSpPr>
          <p:nvPr>
            <p:ph type="title"/>
          </p:nvPr>
        </p:nvSpPr>
        <p:spPr/>
        <p:txBody>
          <a:bodyPr/>
          <a:lstStyle/>
          <a:p>
            <a:r>
              <a:rPr lang="en-US"/>
              <a:t>Method </a:t>
            </a:r>
            <a:r>
              <a:rPr lang="en-US">
                <a:solidFill>
                  <a:srgbClr val="3366FF"/>
                </a:solidFill>
              </a:rPr>
              <a:t>– Part I</a:t>
            </a:r>
          </a:p>
        </p:txBody>
      </p:sp>
      <p:sp>
        <p:nvSpPr>
          <p:cNvPr id="3" name="Content Placeholder 2">
            <a:extLst>
              <a:ext uri="{FF2B5EF4-FFF2-40B4-BE49-F238E27FC236}">
                <a16:creationId xmlns:a16="http://schemas.microsoft.com/office/drawing/2014/main" id="{3A9FA291-6394-8BF4-521F-1212ACD4A70D}"/>
              </a:ext>
            </a:extLst>
          </p:cNvPr>
          <p:cNvSpPr>
            <a:spLocks noGrp="1"/>
          </p:cNvSpPr>
          <p:nvPr>
            <p:ph type="body" idx="1"/>
          </p:nvPr>
        </p:nvSpPr>
        <p:spPr/>
        <p:txBody>
          <a:bodyPr>
            <a:normAutofit/>
          </a:bodyPr>
          <a:lstStyle/>
          <a:p>
            <a:pPr marL="0" indent="0">
              <a:buNone/>
            </a:pPr>
            <a:r>
              <a:rPr lang="en-US">
                <a:solidFill>
                  <a:schemeClr val="bg1">
                    <a:lumMod val="85000"/>
                  </a:schemeClr>
                </a:solidFill>
              </a:rPr>
              <a:t>Extracting temporal orientation from tweets,</a:t>
            </a:r>
          </a:p>
          <a:p>
            <a:pPr marL="0" indent="0">
              <a:buNone/>
            </a:pPr>
            <a:r>
              <a:rPr lang="en-US">
                <a:solidFill>
                  <a:schemeClr val="bg1">
                    <a:lumMod val="85000"/>
                  </a:schemeClr>
                </a:solidFill>
              </a:rPr>
              <a:t>attention-based bi-LSTM network with linguistic feature embedding,</a:t>
            </a:r>
          </a:p>
          <a:p>
            <a:r>
              <a:rPr lang="en-US">
                <a:solidFill>
                  <a:schemeClr val="bg1">
                    <a:lumMod val="85000"/>
                  </a:schemeClr>
                </a:solidFill>
              </a:rPr>
              <a:t>word-level features, merged output layer, and model parameters</a:t>
            </a:r>
          </a:p>
        </p:txBody>
      </p:sp>
      <p:sp>
        <p:nvSpPr>
          <p:cNvPr id="4" name="Slide Number Placeholder 3">
            <a:extLst>
              <a:ext uri="{FF2B5EF4-FFF2-40B4-BE49-F238E27FC236}">
                <a16:creationId xmlns:a16="http://schemas.microsoft.com/office/drawing/2014/main" id="{AD9E1193-4B22-5E0F-151C-FD4A9681D58B}"/>
              </a:ext>
            </a:extLst>
          </p:cNvPr>
          <p:cNvSpPr>
            <a:spLocks noGrp="1"/>
          </p:cNvSpPr>
          <p:nvPr>
            <p:ph type="sldNum" sz="quarter" idx="12"/>
          </p:nvPr>
        </p:nvSpPr>
        <p:spPr/>
        <p:txBody>
          <a:bodyPr/>
          <a:lstStyle/>
          <a:p>
            <a:fld id="{E6DCFC6F-85A8-EE4E-8C0E-BB477190C486}" type="slidenum">
              <a:rPr lang="en-US" smtClean="0"/>
              <a:t>8</a:t>
            </a:fld>
            <a:endParaRPr lang="en-US"/>
          </a:p>
        </p:txBody>
      </p:sp>
    </p:spTree>
    <p:extLst>
      <p:ext uri="{BB962C8B-B14F-4D97-AF65-F5344CB8AC3E}">
        <p14:creationId xmlns:p14="http://schemas.microsoft.com/office/powerpoint/2010/main" val="2677129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28631B-1565-8DEC-F8F8-A10080DDF03D}"/>
              </a:ext>
            </a:extLst>
          </p:cNvPr>
          <p:cNvPicPr>
            <a:picLocks noChangeAspect="1"/>
          </p:cNvPicPr>
          <p:nvPr/>
        </p:nvPicPr>
        <p:blipFill>
          <a:blip r:embed="rId2"/>
          <a:stretch>
            <a:fillRect/>
          </a:stretch>
        </p:blipFill>
        <p:spPr>
          <a:xfrm>
            <a:off x="1206265" y="668735"/>
            <a:ext cx="9779470" cy="5520531"/>
          </a:xfrm>
          <a:prstGeom prst="rect">
            <a:avLst/>
          </a:prstGeom>
        </p:spPr>
      </p:pic>
      <p:sp>
        <p:nvSpPr>
          <p:cNvPr id="15" name="Slide Number Placeholder 14">
            <a:extLst>
              <a:ext uri="{FF2B5EF4-FFF2-40B4-BE49-F238E27FC236}">
                <a16:creationId xmlns:a16="http://schemas.microsoft.com/office/drawing/2014/main" id="{0A8FFAAC-1B11-73FC-F115-868C1755EB69}"/>
              </a:ext>
            </a:extLst>
          </p:cNvPr>
          <p:cNvSpPr>
            <a:spLocks noGrp="1"/>
          </p:cNvSpPr>
          <p:nvPr>
            <p:ph type="sldNum" sz="quarter" idx="12"/>
          </p:nvPr>
        </p:nvSpPr>
        <p:spPr/>
        <p:txBody>
          <a:bodyPr/>
          <a:lstStyle/>
          <a:p>
            <a:fld id="{E6DCFC6F-85A8-EE4E-8C0E-BB477190C486}" type="slidenum">
              <a:rPr lang="en-US" smtClean="0"/>
              <a:t>9</a:t>
            </a:fld>
            <a:endParaRPr lang="en-US"/>
          </a:p>
        </p:txBody>
      </p:sp>
    </p:spTree>
    <p:extLst>
      <p:ext uri="{BB962C8B-B14F-4D97-AF65-F5344CB8AC3E}">
        <p14:creationId xmlns:p14="http://schemas.microsoft.com/office/powerpoint/2010/main" val="2879092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3827</Words>
  <Application>Microsoft Macintosh PowerPoint</Application>
  <PresentationFormat>Widescreen</PresentationFormat>
  <Paragraphs>401</Paragraphs>
  <Slides>28</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Calibri</vt:lpstr>
      <vt:lpstr>Calibri Light</vt:lpstr>
      <vt:lpstr>Cambria Math</vt:lpstr>
      <vt:lpstr>Helvetica</vt:lpstr>
      <vt:lpstr>IBM Plex Sans</vt:lpstr>
      <vt:lpstr>Inter</vt:lpstr>
      <vt:lpstr>Roboto</vt:lpstr>
      <vt:lpstr>TELUS-Web</vt:lpstr>
      <vt:lpstr>Office Theme</vt:lpstr>
      <vt:lpstr>1_Office Theme</vt:lpstr>
      <vt:lpstr>PowerPoint Presentation</vt:lpstr>
      <vt:lpstr>Resolution of grammatical tense into actual time, and its application in Time Perspective study in the tweet space</vt:lpstr>
      <vt:lpstr>Agenda</vt:lpstr>
      <vt:lpstr>Introduction</vt:lpstr>
      <vt:lpstr>Measuring TP</vt:lpstr>
      <vt:lpstr>Contributions</vt:lpstr>
      <vt:lpstr>Method Overview</vt:lpstr>
      <vt:lpstr>Method – Part I</vt:lpstr>
      <vt:lpstr>PowerPoint Presentation</vt:lpstr>
      <vt:lpstr>Recap of RNNs and Vanishing Gradient Problem</vt:lpstr>
      <vt:lpstr>LSTM</vt:lpstr>
      <vt:lpstr>Bi-LSTM</vt:lpstr>
      <vt:lpstr>Attention network</vt:lpstr>
      <vt:lpstr>Word-level features</vt:lpstr>
      <vt:lpstr>Merged Output Layer</vt:lpstr>
      <vt:lpstr>Model Parameters</vt:lpstr>
      <vt:lpstr>Method – Part II</vt:lpstr>
      <vt:lpstr>Measuring user-level TP</vt:lpstr>
      <vt:lpstr>Correlation Study</vt:lpstr>
      <vt:lpstr>Datasets</vt:lpstr>
      <vt:lpstr>Results</vt:lpstr>
      <vt:lpstr>Results</vt:lpstr>
      <vt:lpstr>Results</vt:lpstr>
      <vt:lpstr>Results</vt:lpstr>
      <vt:lpstr>Results</vt:lpstr>
      <vt:lpstr>Limitations and Future Scope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Resolution of grammatical tense into actual time, and its application in Time Perspective study in the tweet space</dc:title>
  <dc:creator>Gian Carlo Baldonado</dc:creator>
  <cp:lastModifiedBy>Gian Carlo Baldonado</cp:lastModifiedBy>
  <cp:revision>2</cp:revision>
  <dcterms:created xsi:type="dcterms:W3CDTF">2022-10-23T07:10:55Z</dcterms:created>
  <dcterms:modified xsi:type="dcterms:W3CDTF">2022-12-18T02:53:20Z</dcterms:modified>
</cp:coreProperties>
</file>